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331" r:id="rId2"/>
    <p:sldId id="333" r:id="rId3"/>
    <p:sldId id="257" r:id="rId4"/>
    <p:sldId id="340" r:id="rId5"/>
    <p:sldId id="352" r:id="rId6"/>
    <p:sldId id="345" r:id="rId7"/>
    <p:sldId id="337" r:id="rId8"/>
    <p:sldId id="360" r:id="rId9"/>
    <p:sldId id="348" r:id="rId10"/>
    <p:sldId id="357" r:id="rId11"/>
    <p:sldId id="334" r:id="rId12"/>
    <p:sldId id="351" r:id="rId13"/>
    <p:sldId id="346" r:id="rId14"/>
    <p:sldId id="347" r:id="rId15"/>
    <p:sldId id="353" r:id="rId16"/>
    <p:sldId id="354" r:id="rId17"/>
    <p:sldId id="358" r:id="rId18"/>
    <p:sldId id="335" r:id="rId19"/>
    <p:sldId id="359" r:id="rId20"/>
    <p:sldId id="336" r:id="rId21"/>
    <p:sldId id="355" r:id="rId22"/>
    <p:sldId id="349" r:id="rId23"/>
    <p:sldId id="356" r:id="rId24"/>
    <p:sldId id="341" r:id="rId25"/>
    <p:sldId id="339" r:id="rId26"/>
    <p:sldId id="350" r:id="rId27"/>
    <p:sldId id="342" r:id="rId28"/>
    <p:sldId id="343" r:id="rId29"/>
    <p:sldId id="344" r:id="rId30"/>
    <p:sldId id="33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E61"/>
    <a:srgbClr val="FFF2CC"/>
    <a:srgbClr val="170BFD"/>
    <a:srgbClr val="FAC5C0"/>
    <a:srgbClr val="FFC000"/>
    <a:srgbClr val="663300"/>
    <a:srgbClr val="A9D18E"/>
    <a:srgbClr val="FFFFFF"/>
    <a:srgbClr val="DAE3F3"/>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7" autoAdjust="0"/>
    <p:restoredTop sz="76825" autoAdjust="0"/>
  </p:normalViewPr>
  <p:slideViewPr>
    <p:cSldViewPr snapToGrid="0">
      <p:cViewPr varScale="1">
        <p:scale>
          <a:sx n="86" d="100"/>
          <a:sy n="86" d="100"/>
        </p:scale>
        <p:origin x="732" y="96"/>
      </p:cViewPr>
      <p:guideLst/>
    </p:cSldViewPr>
  </p:slideViewPr>
  <p:outlineViewPr>
    <p:cViewPr>
      <p:scale>
        <a:sx n="33" d="100"/>
        <a:sy n="33" d="100"/>
      </p:scale>
      <p:origin x="0" y="-464"/>
    </p:cViewPr>
  </p:outlineViewPr>
  <p:notesTextViewPr>
    <p:cViewPr>
      <p:scale>
        <a:sx n="1" d="1"/>
        <a:sy n="1" d="1"/>
      </p:scale>
      <p:origin x="0" y="0"/>
    </p:cViewPr>
  </p:notesTextViewPr>
  <p:notesViewPr>
    <p:cSldViewPr snapToGrid="0">
      <p:cViewPr varScale="1">
        <p:scale>
          <a:sx n="86" d="100"/>
          <a:sy n="86" d="100"/>
        </p:scale>
        <p:origin x="322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2025/4/10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000" dirty="0"/>
              <a:t>在未知意圖的動態障礙中使用預測性速度障礙法進行運動規劃</a:t>
            </a:r>
            <a:endParaRPr lang="zh-CN" altLang="en-US" sz="2000"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在預測的環節裡，我使用的方法是</a:t>
            </a:r>
            <a:r>
              <a:rPr lang="zh-TW" altLang="en-US" b="1" dirty="0"/>
              <a:t>卡爾曼濾波器</a:t>
            </a:r>
            <a:r>
              <a:rPr lang="zh-TW" altLang="en-US" dirty="0"/>
              <a:t>。</a:t>
            </a:r>
            <a:endParaRPr lang="en-US" altLang="zh-TW" dirty="0"/>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通常被用來評估一個系統的當下狀態，但是也可以使用它來做短期的預測。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它的概念就是我有一個假設的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系統數學模型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，但是它可能沒辦法精確地描述真實現況；而同時我也會有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觀測數據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，但是感測器也會有</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噪音</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誤差。</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en-US" dirty="0"/>
              <a:t>因此，卡爾曼濾波器會在</a:t>
            </a:r>
            <a:r>
              <a:rPr lang="zh-TW" altLang="en-US" b="1" dirty="0"/>
              <a:t>觀測數據</a:t>
            </a:r>
            <a:r>
              <a:rPr lang="zh-TW" altLang="en-US" dirty="0"/>
              <a:t>和</a:t>
            </a:r>
            <a:r>
              <a:rPr lang="zh-TW" altLang="en-US" b="1" dirty="0"/>
              <a:t>內部模型</a:t>
            </a:r>
            <a:r>
              <a:rPr lang="zh-TW" altLang="en-US" dirty="0"/>
              <a:t>中做取捨，看我要相信何者比較多，然後給出</a:t>
            </a:r>
            <a:r>
              <a:rPr lang="zh-TW" altLang="en-US" b="1" dirty="0"/>
              <a:t>當下較有可能的狀態</a:t>
            </a:r>
            <a:r>
              <a:rPr lang="zh-TW" altLang="en-US" dirty="0"/>
              <a:t>以及它評估的</a:t>
            </a:r>
            <a:r>
              <a:rPr lang="zh-TW" altLang="en-US" b="1" dirty="0"/>
              <a:t>誤差範圍</a:t>
            </a:r>
            <a:r>
              <a:rPr lang="zh-TW" altLang="en-US" dirty="0"/>
              <a:t>。</a:t>
            </a:r>
            <a:endParaRPr lang="en-US" altLang="zh-TW" dirty="0"/>
          </a:p>
          <a:p>
            <a:pPr marL="0" indent="0">
              <a:buFont typeface="Arial" panose="020B0604020202020204" pitchFamily="34" charset="0"/>
              <a:buNone/>
            </a:pPr>
            <a:endParaRPr lang="en-US" altLang="zh-TW" sz="1200" dirty="0">
              <a:effectLst/>
              <a:latin typeface="+mn-lt"/>
              <a:ea typeface="+mn-ea"/>
              <a:cs typeface="+mn-cs"/>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我在這裡使用的內部模型是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常加速度模型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假設動態障礙物</a:t>
            </a:r>
            <a:r>
              <a:rPr lang="zh-TW" altLang="en-US" b="1" dirty="0"/>
              <a:t>短期內</a:t>
            </a:r>
            <a:r>
              <a:rPr lang="zh-TW" altLang="en-US" dirty="0"/>
              <a:t>的</a:t>
            </a:r>
            <a:r>
              <a:rPr lang="zh-TW" altLang="en-US" b="1" dirty="0"/>
              <a:t>加速度不會改變</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評估障礙物</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未來的位置及速度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，以及該預測的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誤差範圍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以下是這個預測方式的範例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出現在物體前方的紅色圓圈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位置象徵</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卡爾曼濾波器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預測物體</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未來會出現的位置</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本身</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大小則代表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99%</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左右的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信心區間</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範圍</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可以看到該藍色物體實際上沒有按照一定的加速度行走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但是預測的結果都還算合理。</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dirty="0">
                <a:effectLst/>
                <a:latin typeface="Calibri" panose="020F0502020204030204" pitchFamily="34" charset="0"/>
                <a:ea typeface="+mn-ea"/>
                <a:cs typeface="Times New Roman" panose="02020603050405020304" pitchFamily="18" charset="0"/>
              </a:rPr>
              <a:t>原因正是因為</a:t>
            </a:r>
            <a:r>
              <a:rPr lang="zh-TW" altLang="zh-TW" sz="1200" b="1" dirty="0">
                <a:effectLst/>
                <a:latin typeface="Calibri" panose="020F0502020204030204" pitchFamily="34" charset="0"/>
                <a:ea typeface="+mn-ea"/>
                <a:cs typeface="Times New Roman" panose="02020603050405020304" pitchFamily="18" charset="0"/>
              </a:rPr>
              <a:t>卡爾曼濾波器</a:t>
            </a:r>
            <a:r>
              <a:rPr lang="zh-TW" altLang="zh-TW" sz="1200" dirty="0">
                <a:effectLst/>
                <a:latin typeface="Calibri" panose="020F0502020204030204" pitchFamily="34" charset="0"/>
                <a:ea typeface="+mn-ea"/>
                <a:cs typeface="Times New Roman" panose="02020603050405020304" pitchFamily="18" charset="0"/>
              </a:rPr>
              <a:t>會不斷靠觀測數據修正，</a:t>
            </a:r>
            <a:r>
              <a:rPr lang="zh-TW" altLang="en-US" sz="1200" dirty="0">
                <a:effectLst/>
                <a:latin typeface="Calibri" panose="020F0502020204030204" pitchFamily="34" charset="0"/>
                <a:ea typeface="+mn-ea"/>
                <a:cs typeface="Times New Roman" panose="02020603050405020304" pitchFamily="18" charset="0"/>
              </a:rPr>
              <a:t>而且</a:t>
            </a:r>
            <a:r>
              <a:rPr lang="zh-TW" altLang="zh-TW" sz="1200" dirty="0">
                <a:effectLst/>
                <a:latin typeface="Calibri" panose="020F0502020204030204" pitchFamily="34" charset="0"/>
                <a:ea typeface="+mn-ea"/>
                <a:cs typeface="Times New Roman" panose="02020603050405020304" pitchFamily="18" charset="0"/>
              </a:rPr>
              <a:t>我的</a:t>
            </a:r>
            <a:r>
              <a:rPr lang="zh-TW" altLang="zh-TW" sz="1200" b="1" dirty="0">
                <a:effectLst/>
                <a:latin typeface="Calibri" panose="020F0502020204030204" pitchFamily="34" charset="0"/>
                <a:ea typeface="+mn-ea"/>
                <a:cs typeface="Times New Roman" panose="02020603050405020304" pitchFamily="18" charset="0"/>
              </a:rPr>
              <a:t>預測時域</a:t>
            </a:r>
            <a:r>
              <a:rPr lang="zh-TW" altLang="zh-TW" sz="1200" dirty="0">
                <a:effectLst/>
                <a:latin typeface="Calibri" panose="020F0502020204030204" pitchFamily="34" charset="0"/>
                <a:ea typeface="+mn-ea"/>
                <a:cs typeface="Times New Roman" panose="02020603050405020304" pitchFamily="18" charset="0"/>
              </a:rPr>
              <a:t>不長</a:t>
            </a:r>
            <a:r>
              <a:rPr lang="zh-TW" altLang="en-US" sz="1200" dirty="0">
                <a:effectLst/>
                <a:latin typeface="Calibri" panose="020F0502020204030204" pitchFamily="34" charset="0"/>
                <a:ea typeface="+mn-ea"/>
                <a:cs typeface="Times New Roman" panose="02020603050405020304" pitchFamily="18" charset="0"/>
              </a:rPr>
              <a:t>。</a:t>
            </a:r>
            <a:endParaRPr lang="en-US" altLang="zh-TW" sz="1200" dirty="0">
              <a:effectLst/>
              <a:latin typeface="Calibri" panose="020F0502020204030204" pitchFamily="34" charset="0"/>
              <a:ea typeface="+mn-ea"/>
              <a:cs typeface="Times New Roman" panose="02020603050405020304" pitchFamily="18" charset="0"/>
            </a:endParaRPr>
          </a:p>
          <a:p>
            <a:pPr marL="171450" indent="-171450">
              <a:buFont typeface="Arial" panose="020B0604020202020204" pitchFamily="34" charset="0"/>
              <a:buChar char="•"/>
            </a:pPr>
            <a:r>
              <a:rPr lang="zh-TW" altLang="en-US" sz="1200" b="0" dirty="0">
                <a:effectLst/>
                <a:latin typeface="Calibri" panose="020F0502020204030204" pitchFamily="34" charset="0"/>
                <a:ea typeface="+mn-ea"/>
                <a:cs typeface="Times New Roman" panose="02020603050405020304" pitchFamily="18" charset="0"/>
              </a:rPr>
              <a:t>所以只要動態物體沒有發生劇烈的變動，這個方法可以在</a:t>
            </a:r>
            <a:r>
              <a:rPr lang="zh-TW" altLang="en-US" sz="1200" b="1" dirty="0">
                <a:effectLst/>
                <a:latin typeface="Calibri" panose="020F0502020204030204" pitchFamily="34" charset="0"/>
                <a:ea typeface="+mn-ea"/>
                <a:cs typeface="Times New Roman" panose="02020603050405020304" pitchFamily="18" charset="0"/>
              </a:rPr>
              <a:t>有限的時間</a:t>
            </a:r>
            <a:r>
              <a:rPr lang="zh-TW" altLang="en-US" sz="1200" b="0" dirty="0">
                <a:effectLst/>
                <a:latin typeface="Calibri" panose="020F0502020204030204" pitchFamily="34" charset="0"/>
                <a:ea typeface="+mn-ea"/>
                <a:cs typeface="Times New Roman" panose="02020603050405020304" pitchFamily="18" charset="0"/>
              </a:rPr>
              <a:t>內</a:t>
            </a:r>
            <a:r>
              <a:rPr lang="zh-TW" altLang="en-US" sz="1200" b="1" dirty="0">
                <a:effectLst/>
                <a:latin typeface="Calibri" panose="020F0502020204030204" pitchFamily="34" charset="0"/>
                <a:ea typeface="+mn-ea"/>
                <a:cs typeface="Times New Roman" panose="02020603050405020304" pitchFamily="18" charset="0"/>
              </a:rPr>
              <a:t>猜測</a:t>
            </a:r>
            <a:r>
              <a:rPr lang="zh-TW" altLang="en-US" sz="1200" b="0" dirty="0">
                <a:effectLst/>
                <a:latin typeface="Calibri" panose="020F0502020204030204" pitchFamily="34" charset="0"/>
                <a:ea typeface="+mn-ea"/>
                <a:cs typeface="Times New Roman" panose="02020603050405020304" pitchFamily="18" charset="0"/>
              </a:rPr>
              <a:t>對方接下來的行為。</a:t>
            </a:r>
            <a:endParaRPr lang="en-US" altLang="zh-TW" b="0" dirty="0"/>
          </a:p>
          <a:p>
            <a:endParaRPr lang="en-US" altLang="zh-TW" dirty="0"/>
          </a:p>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91271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我的方法並不像傳統的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運動規劃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一樣只考慮當下，相反的，我需要考慮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沿著</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上升時間</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形成一組序列</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也就是說，我最佳化的設計變數會是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v1, v2,…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一直延續到</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而目標函數由兩個成本函數組成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800100" lvl="1" indent="-34290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第一個是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目標點距離</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的成本函數，它會取機器人接下來的</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每個</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與</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目標點</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距離之平方</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最小化這項成本，可以促進機器人以</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最有效率</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的方式移動到終點。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800100" lvl="1" indent="-34290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第二項成本函數則考慮了</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每段速度向量之間的落差</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，它會取</a:t>
            </a:r>
            <a:r>
              <a:rPr lang="zh-TW" altLang="en-US" sz="1800" u="sng" dirty="0">
                <a:effectLst/>
                <a:latin typeface="Calibri" panose="020F0502020204030204" pitchFamily="34" charset="0"/>
                <a:ea typeface="新細明體" panose="02020500000000000000" pitchFamily="18" charset="-120"/>
                <a:cs typeface="Times New Roman" panose="02020603050405020304" pitchFamily="18" charset="0"/>
              </a:rPr>
              <a:t>每一步的速度項量與前一步的</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變化之平方</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作為成本。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mj-lt"/>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最小化這個成本函數可以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改善一連串速度命令的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平滑性與連續性</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dirty="0"/>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所以，藉由結合上述兩項成本函數，這個最佳化的目標在於</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從移動效率與速度連續性之間取得平衡</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，讓機器人能夠順暢的到達其終點。</a:t>
            </a:r>
            <a:endParaRPr lang="en-US" altLang="zh-TW" dirty="0"/>
          </a:p>
          <a:p>
            <a:endParaRPr lang="en-US" altLang="zh-TW" dirty="0"/>
          </a:p>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dirty="0"/>
              <a:t>By 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正如前面所講的一樣，我會使用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限制式作為讓機器人避免碰撞的手段。</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基本上，我的想法是在</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未來每一步的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中，都展開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區域</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dirty="0"/>
              <a:t>-&gt; </a:t>
            </a:r>
            <a:r>
              <a:rPr lang="zh-TW" altLang="en-US" dirty="0"/>
              <a:t>那麼演算法只要確保接下來一序列的</a:t>
            </a:r>
            <a:r>
              <a:rPr lang="zh-TW" altLang="en-US" b="1" u="sng" dirty="0"/>
              <a:t>速度向量</a:t>
            </a:r>
            <a:r>
              <a:rPr lang="zh-TW" altLang="en-US" u="sng" dirty="0"/>
              <a:t>都落在</a:t>
            </a:r>
            <a:r>
              <a:rPr lang="en-US" altLang="zh-TW" u="sng" dirty="0"/>
              <a:t>VO</a:t>
            </a:r>
            <a:r>
              <a:rPr lang="zh-TW" altLang="en-US" u="sng" dirty="0"/>
              <a:t>之外</a:t>
            </a:r>
            <a:r>
              <a:rPr lang="zh-TW" altLang="en-US" dirty="0"/>
              <a:t>，即可保證避免碰撞。</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而最困難的部分，就是在於定義出未來每一步的</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限制函數</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之前的投影片有解釋到，要展開速度障礙的話，</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需要有障礙物的</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800" b="1" u="sng" dirty="0">
                <a:effectLst/>
                <a:latin typeface="Calibri" panose="020F0502020204030204" pitchFamily="34" charset="0"/>
                <a:ea typeface="新細明體" panose="02020500000000000000" pitchFamily="18" charset="-120"/>
                <a:cs typeface="Times New Roman" panose="02020603050405020304" pitchFamily="18" charset="0"/>
              </a:rPr>
              <a:t>自身的位置</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作為參數</a:t>
            </a:r>
            <a:r>
              <a:rPr lang="zh-TW" altLang="en-US" sz="1800" b="1" u="sng"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就如同第一步的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VO_B1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的限制函數。</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dirty="0"/>
              <a:t>-&gt;</a:t>
            </a:r>
            <a:r>
              <a:rPr lang="zh-TW" altLang="en-US" b="0" dirty="0"/>
              <a:t>然而，到了第二步的時候，我們會發現</a:t>
            </a:r>
            <a:r>
              <a:rPr lang="zh-TW" altLang="en-US" b="1" u="sng" dirty="0"/>
              <a:t>自身位置</a:t>
            </a:r>
            <a:r>
              <a:rPr lang="zh-TW" altLang="en-US" b="0" u="sng" dirty="0"/>
              <a:t>也成為了一項變數</a:t>
            </a:r>
            <a:r>
              <a:rPr lang="zh-TW" altLang="en-US" b="0" dirty="0"/>
              <a:t>，它是前面</a:t>
            </a:r>
            <a:r>
              <a:rPr lang="zh-TW" altLang="en-US" b="0" u="sng" dirty="0"/>
              <a:t>第一步速度的函數</a:t>
            </a:r>
            <a:r>
              <a:rPr lang="zh-TW" altLang="en-US" b="0" dirty="0"/>
              <a:t>。</a:t>
            </a:r>
            <a:endParaRPr lang="en-US" altLang="zh-TW" b="0" dirty="0"/>
          </a:p>
          <a:p>
            <a:pPr marL="457200" lvl="1" indent="0">
              <a:buFont typeface="Arial" panose="020B0604020202020204" pitchFamily="34" charset="0"/>
              <a:buNone/>
            </a:pPr>
            <a:r>
              <a:rPr lang="en-US" altLang="zh-TW" b="0" dirty="0"/>
              <a:t>-&gt;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也就是說，想知道第二步的速度向量是否有踏入</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，必須將前一步的速度向量也納入考慮。</a:t>
            </a:r>
            <a:endPar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b="0" dirty="0"/>
              <a:t>以此類推，步數越後面的</a:t>
            </a:r>
            <a:r>
              <a:rPr lang="en-US" altLang="zh-TW" b="0" dirty="0"/>
              <a:t>VO</a:t>
            </a:r>
            <a:r>
              <a:rPr lang="zh-TW" altLang="en-US" b="0" dirty="0"/>
              <a:t>限制函數，需要考慮的</a:t>
            </a:r>
            <a:r>
              <a:rPr lang="zh-TW" altLang="en-US" b="1" dirty="0"/>
              <a:t>速度向量變數</a:t>
            </a:r>
            <a:r>
              <a:rPr lang="zh-TW" altLang="en-US" b="0" dirty="0"/>
              <a:t>便越多。</a:t>
            </a:r>
            <a:endParaRPr lang="en-US" altLang="zh-TW" b="0" dirty="0"/>
          </a:p>
          <a:p>
            <a:pPr marL="171450" indent="-171450">
              <a:buFont typeface="Arial" panose="020B0604020202020204" pitchFamily="34" charset="0"/>
              <a:buChar char="•"/>
            </a:pPr>
            <a:r>
              <a:rPr lang="zh-TW" altLang="en-US" dirty="0"/>
              <a:t>因此，考慮越多步的</a:t>
            </a:r>
            <a:r>
              <a:rPr lang="en-US" altLang="zh-TW" dirty="0"/>
              <a:t>VO</a:t>
            </a:r>
            <a:r>
              <a:rPr lang="zh-TW" altLang="en-US" dirty="0"/>
              <a:t>，便須要面對越高維度的</a:t>
            </a:r>
            <a:r>
              <a:rPr lang="zh-TW" altLang="en-US" b="1" dirty="0"/>
              <a:t>非線性限制式</a:t>
            </a:r>
            <a:r>
              <a:rPr lang="zh-TW" altLang="en-US" dirty="0"/>
              <a:t>。</a:t>
            </a:r>
            <a:endParaRPr lang="en-US" altLang="zh-TW" dirty="0"/>
          </a:p>
          <a:p>
            <a:endParaRPr lang="en-US" altLang="zh-TW" dirty="0"/>
          </a:p>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現在講一下我模擬中使用的機器人模型，它屬於一種全向式移動機器人。</a:t>
            </a:r>
            <a:endParaRPr lang="en-US" altLang="zh-TW" dirty="0"/>
          </a:p>
          <a:p>
            <a:pPr marL="171450" indent="-171450">
              <a:buFont typeface="Arial" panose="020B0604020202020204" pitchFamily="34" charset="0"/>
              <a:buChar char="•"/>
            </a:pPr>
            <a:r>
              <a:rPr lang="zh-TW" altLang="en-US" dirty="0"/>
              <a:t>也就是它的前進方向與機器人自身的朝向是各自獨立的。</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這個模型叫做</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Generalized Bicycle Model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簡稱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GBM</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，它有兩顆輪子可以各自運轉及轉向</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如同圖片所示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dirty="0">
                <a:effectLst/>
                <a:latin typeface="Calibri" panose="020F0502020204030204" pitchFamily="34" charset="0"/>
                <a:ea typeface="+mn-ea"/>
                <a:cs typeface="Times New Roman" panose="02020603050405020304" pitchFamily="18" charset="0"/>
              </a:rPr>
              <a:t>上面是他的逆向運動學方程式。我們只要輸入這台機器人的</a:t>
            </a:r>
            <a:r>
              <a:rPr lang="zh-TW" altLang="zh-TW" sz="1800" b="1" dirty="0">
                <a:effectLst/>
                <a:latin typeface="Calibri" panose="020F0502020204030204" pitchFamily="34" charset="0"/>
                <a:ea typeface="+mn-ea"/>
                <a:cs typeface="Times New Roman" panose="02020603050405020304" pitchFamily="18" charset="0"/>
              </a:rPr>
              <a:t>速度</a:t>
            </a:r>
            <a:r>
              <a:rPr lang="en-US" altLang="zh-TW" sz="1800" b="1" dirty="0" err="1">
                <a:effectLst/>
                <a:latin typeface="Calibri" panose="020F0502020204030204" pitchFamily="34" charset="0"/>
                <a:ea typeface="+mn-ea"/>
                <a:cs typeface="Times New Roman" panose="02020603050405020304" pitchFamily="18" charset="0"/>
              </a:rPr>
              <a:t>v_x</a:t>
            </a:r>
            <a:r>
              <a:rPr lang="en-US" altLang="zh-TW" sz="1800" b="1" dirty="0">
                <a:effectLst/>
                <a:latin typeface="Calibri" panose="020F0502020204030204" pitchFamily="34" charset="0"/>
                <a:ea typeface="+mn-ea"/>
                <a:cs typeface="Times New Roman" panose="02020603050405020304" pitchFamily="18" charset="0"/>
              </a:rPr>
              <a:t>, </a:t>
            </a:r>
            <a:r>
              <a:rPr lang="en-US" altLang="zh-TW" sz="1800" b="1" dirty="0" err="1">
                <a:effectLst/>
                <a:latin typeface="Calibri" panose="020F0502020204030204" pitchFamily="34" charset="0"/>
                <a:ea typeface="+mn-ea"/>
                <a:cs typeface="Times New Roman" panose="02020603050405020304" pitchFamily="18" charset="0"/>
              </a:rPr>
              <a:t>v_y</a:t>
            </a:r>
            <a:r>
              <a:rPr lang="en-US" altLang="zh-TW" sz="1800" b="1" dirty="0">
                <a:effectLst/>
                <a:latin typeface="Calibri" panose="020F0502020204030204" pitchFamily="34" charset="0"/>
                <a:ea typeface="+mn-ea"/>
                <a:cs typeface="Times New Roman" panose="02020603050405020304" pitchFamily="18" charset="0"/>
              </a:rPr>
              <a:t> </a:t>
            </a:r>
            <a:r>
              <a:rPr lang="zh-TW" altLang="zh-TW" sz="1800" dirty="0">
                <a:effectLst/>
                <a:latin typeface="Calibri" panose="020F0502020204030204" pitchFamily="34" charset="0"/>
                <a:ea typeface="+mn-ea"/>
                <a:cs typeface="Times New Roman" panose="02020603050405020304" pitchFamily="18" charset="0"/>
              </a:rPr>
              <a:t>以及</a:t>
            </a:r>
            <a:r>
              <a:rPr lang="zh-TW" altLang="zh-TW" sz="1800" b="1" dirty="0">
                <a:effectLst/>
                <a:latin typeface="Calibri" panose="020F0502020204030204" pitchFamily="34" charset="0"/>
                <a:ea typeface="+mn-ea"/>
                <a:cs typeface="Times New Roman" panose="02020603050405020304" pitchFamily="18" charset="0"/>
              </a:rPr>
              <a:t>轉向速度</a:t>
            </a:r>
            <a:r>
              <a:rPr lang="en-US" altLang="zh-TW" sz="1800" b="1" dirty="0">
                <a:effectLst/>
                <a:latin typeface="Calibri" panose="020F0502020204030204" pitchFamily="34" charset="0"/>
                <a:ea typeface="+mn-ea"/>
                <a:cs typeface="Times New Roman" panose="02020603050405020304" pitchFamily="18" charset="0"/>
              </a:rPr>
              <a:t>omega</a:t>
            </a:r>
            <a:r>
              <a:rPr lang="zh-TW" altLang="zh-TW" sz="1800" dirty="0">
                <a:effectLst/>
                <a:latin typeface="Calibri" panose="020F0502020204030204" pitchFamily="34" charset="0"/>
                <a:ea typeface="+mn-ea"/>
                <a:cs typeface="Times New Roman" panose="02020603050405020304" pitchFamily="18" charset="0"/>
              </a:rPr>
              <a:t>，便可以得知這台機器人的</a:t>
            </a:r>
            <a:r>
              <a:rPr lang="zh-TW" altLang="zh-TW" sz="1800" b="1" dirty="0">
                <a:effectLst/>
                <a:latin typeface="Calibri" panose="020F0502020204030204" pitchFamily="34" charset="0"/>
                <a:ea typeface="+mn-ea"/>
                <a:cs typeface="Times New Roman" panose="02020603050405020304" pitchFamily="18" charset="0"/>
              </a:rPr>
              <a:t>前後輪速度</a:t>
            </a:r>
            <a:r>
              <a:rPr lang="zh-TW" altLang="zh-TW" sz="1800" dirty="0">
                <a:effectLst/>
                <a:latin typeface="Calibri" panose="020F0502020204030204" pitchFamily="34" charset="0"/>
                <a:ea typeface="+mn-ea"/>
                <a:cs typeface="Times New Roman" panose="02020603050405020304" pitchFamily="18" charset="0"/>
              </a:rPr>
              <a:t>及</a:t>
            </a:r>
            <a:r>
              <a:rPr lang="zh-TW" altLang="zh-TW" sz="1800" b="1" dirty="0">
                <a:effectLst/>
                <a:latin typeface="Calibri" panose="020F0502020204030204" pitchFamily="34" charset="0"/>
                <a:ea typeface="+mn-ea"/>
                <a:cs typeface="Times New Roman" panose="02020603050405020304" pitchFamily="18" charset="0"/>
              </a:rPr>
              <a:t>轉向</a:t>
            </a:r>
            <a:r>
              <a:rPr lang="zh-TW" altLang="zh-TW" sz="1800" dirty="0">
                <a:effectLst/>
                <a:latin typeface="Calibri" panose="020F0502020204030204" pitchFamily="34" charset="0"/>
                <a:ea typeface="+mn-ea"/>
                <a:cs typeface="Times New Roman" panose="02020603050405020304" pitchFamily="18" charset="0"/>
              </a:rPr>
              <a:t>究竟要打多少。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en-US" dirty="0"/>
              <a:t>對於這台模擬的</a:t>
            </a:r>
            <a:r>
              <a:rPr lang="en-US" altLang="zh-TW" dirty="0"/>
              <a:t>GBM</a:t>
            </a:r>
            <a:r>
              <a:rPr lang="zh-TW" altLang="en-US" dirty="0"/>
              <a:t>，我有幾項假設</a:t>
            </a:r>
            <a:r>
              <a:rPr lang="en-US" altLang="zh-TW" dirty="0"/>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我假設這台機器人的控制系統式完美的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，但還是會考慮基本的硬體限制，以符合真實性。</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意思就是，</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它也不是上層命令說輪速要多少就馬上催多少。</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dirty="0"/>
              <a:t>它會</a:t>
            </a:r>
            <a:r>
              <a:rPr lang="zh-TW" altLang="en-US" u="sng" dirty="0"/>
              <a:t>依照</a:t>
            </a:r>
            <a:r>
              <a:rPr lang="zh-TW" altLang="en-US" b="1" u="sng" dirty="0"/>
              <a:t>加速度上限</a:t>
            </a:r>
            <a:r>
              <a:rPr lang="zh-TW" altLang="en-US" u="sng" dirty="0"/>
              <a:t>去追上命令指示的速度</a:t>
            </a:r>
            <a:r>
              <a:rPr lang="zh-TW" altLang="en-US" dirty="0"/>
              <a:t>，而這個</a:t>
            </a:r>
            <a:r>
              <a:rPr lang="zh-TW" altLang="en-US" b="1" dirty="0"/>
              <a:t>加速度上限</a:t>
            </a:r>
            <a:r>
              <a:rPr lang="zh-TW" altLang="en-US" dirty="0"/>
              <a:t>則來自直流馬達的</a:t>
            </a:r>
            <a:r>
              <a:rPr lang="zh-TW" altLang="en-US" b="1" dirty="0"/>
              <a:t>線性</a:t>
            </a:r>
            <a:r>
              <a:rPr lang="en-US" altLang="zh-TW" b="1" dirty="0"/>
              <a:t>TN-curve</a:t>
            </a:r>
            <a:r>
              <a:rPr lang="zh-TW" altLang="en-US" dirty="0"/>
              <a:t>。</a:t>
            </a:r>
            <a:endParaRPr lang="en-US" altLang="zh-TW" dirty="0"/>
          </a:p>
          <a:p>
            <a:pPr marL="457200" lvl="1" indent="0">
              <a:buFont typeface="Arial" panose="020B0604020202020204" pitchFamily="34" charset="0"/>
              <a:buNone/>
            </a:pPr>
            <a:r>
              <a:rPr lang="en-US" altLang="zh-TW" dirty="0"/>
              <a:t>-&gt; </a:t>
            </a:r>
            <a:r>
              <a:rPr lang="zh-TW" altLang="en-US" dirty="0"/>
              <a:t>也就是說，這條線會限制機器人的輪子在不同速度下的</a:t>
            </a:r>
            <a:r>
              <a:rPr lang="zh-TW" altLang="en-US" b="1" dirty="0"/>
              <a:t>最大加速度</a:t>
            </a:r>
            <a:r>
              <a:rPr lang="zh-TW" altLang="en-US" dirty="0"/>
              <a:t>還有</a:t>
            </a:r>
            <a:r>
              <a:rPr lang="zh-TW" altLang="en-US" b="1" dirty="0"/>
              <a:t>輪子本身的最大速度</a:t>
            </a:r>
            <a:r>
              <a:rPr lang="zh-TW" altLang="en-US" dirty="0"/>
              <a:t>。</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另外，我還假設了如果前後</a:t>
            </a:r>
            <a:r>
              <a:rPr lang="zh-TW" altLang="zh-TW" sz="1800" u="sng" dirty="0">
                <a:effectLst/>
                <a:latin typeface="Calibri" panose="020F0502020204030204" pitchFamily="34" charset="0"/>
                <a:ea typeface="新細明體" panose="02020500000000000000" pitchFamily="18" charset="-120"/>
                <a:cs typeface="Times New Roman" panose="02020603050405020304" pitchFamily="18" charset="0"/>
              </a:rPr>
              <a:t>兩個輪胎力出現衝突時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，它會自動平衡。</a:t>
            </a:r>
            <a:endParaRPr lang="en-US" altLang="zh-TW"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420651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為了測試我的運動規劃方式是否能夠改善傳統</a:t>
            </a:r>
            <a:r>
              <a:rPr lang="en-US" altLang="zh-TW" dirty="0"/>
              <a:t>VO</a:t>
            </a:r>
            <a:r>
              <a:rPr lang="zh-TW" altLang="en-US" dirty="0"/>
              <a:t>法在迴避障礙物時的動作連續性，我建立了一套實驗，總共有</a:t>
            </a:r>
            <a:r>
              <a:rPr lang="en-US" altLang="zh-TW" dirty="0"/>
              <a:t>4</a:t>
            </a:r>
            <a:r>
              <a:rPr lang="zh-TW" altLang="en-US" dirty="0"/>
              <a:t>個情境，每個情境我會測試</a:t>
            </a:r>
            <a:r>
              <a:rPr lang="en-US" altLang="zh-TW" dirty="0"/>
              <a:t>10</a:t>
            </a:r>
            <a:r>
              <a:rPr lang="zh-TW" altLang="en-US" dirty="0"/>
              <a:t>組。</a:t>
            </a:r>
            <a:endParaRPr lang="en-US" altLang="zh-TW" dirty="0"/>
          </a:p>
          <a:p>
            <a:pPr marL="228600" indent="-228600">
              <a:buFont typeface="+mj-lt"/>
              <a:buAutoNum type="arabicPeriod"/>
            </a:pPr>
            <a:r>
              <a:rPr lang="zh-TW" altLang="en-US" dirty="0"/>
              <a:t>第一個情境是有一個</a:t>
            </a:r>
            <a:r>
              <a:rPr lang="zh-TW" altLang="en-US" b="1" dirty="0"/>
              <a:t>等速</a:t>
            </a:r>
            <a:r>
              <a:rPr lang="zh-TW" altLang="en-US" dirty="0"/>
              <a:t>的</a:t>
            </a:r>
            <a:r>
              <a:rPr lang="zh-TW" altLang="en-US" u="sng" dirty="0"/>
              <a:t>動態障礙迎面而來</a:t>
            </a:r>
            <a:r>
              <a:rPr lang="zh-TW" altLang="en-US" dirty="0"/>
              <a:t>，測試用機器人必須繞開它到達其身後的終點。</a:t>
            </a:r>
            <a:endParaRPr lang="en-US" altLang="zh-TW" dirty="0"/>
          </a:p>
          <a:p>
            <a:pPr marL="228600" indent="-228600">
              <a:buFont typeface="+mj-lt"/>
              <a:buAutoNum type="arabicPeriod"/>
            </a:pPr>
            <a:r>
              <a:rPr lang="zh-TW" altLang="en-US" dirty="0"/>
              <a:t>第二個情境類似於第一個，只是動態物體是以</a:t>
            </a:r>
            <a:r>
              <a:rPr lang="zh-TW" altLang="en-US" b="1" dirty="0"/>
              <a:t>常加速度</a:t>
            </a:r>
            <a:r>
              <a:rPr lang="zh-TW" altLang="en-US" dirty="0"/>
              <a:t>前進。</a:t>
            </a:r>
            <a:endParaRPr lang="en-US" altLang="zh-TW" dirty="0"/>
          </a:p>
          <a:p>
            <a:pPr marL="228600" indent="-228600">
              <a:buFont typeface="+mj-lt"/>
              <a:buAutoNum type="arabicPeriod"/>
            </a:pPr>
            <a:r>
              <a:rPr lang="zh-TW" altLang="en-US" dirty="0"/>
              <a:t>第三個情境則是</a:t>
            </a:r>
            <a:r>
              <a:rPr lang="zh-TW" altLang="en-US" u="sng" dirty="0"/>
              <a:t>綜合了前面實驗的兩種障礙物</a:t>
            </a:r>
            <a:r>
              <a:rPr lang="zh-TW" altLang="en-US" dirty="0"/>
              <a:t>，機器人必須同時迴避他們並抵達終點。</a:t>
            </a:r>
            <a:endParaRPr lang="en-US" altLang="zh-TW" dirty="0"/>
          </a:p>
          <a:p>
            <a:pPr marL="228600" indent="-228600">
              <a:buFont typeface="+mj-lt"/>
              <a:buAutoNum type="arabicPeriod"/>
            </a:pPr>
            <a:r>
              <a:rPr lang="zh-TW" altLang="en-US" dirty="0"/>
              <a:t>第四個情境是讓機器人</a:t>
            </a:r>
            <a:r>
              <a:rPr lang="zh-TW" altLang="en-US" u="sng" dirty="0"/>
              <a:t>穿越</a:t>
            </a:r>
            <a:r>
              <a:rPr lang="en-US" altLang="zh-TW" u="sng" dirty="0"/>
              <a:t>5</a:t>
            </a:r>
            <a:r>
              <a:rPr lang="zh-TW" altLang="en-US" u="sng" dirty="0"/>
              <a:t>個</a:t>
            </a:r>
            <a:r>
              <a:rPr lang="zh-TW" altLang="en-US" b="1" u="sng" dirty="0"/>
              <a:t>簡諧運動</a:t>
            </a:r>
            <a:r>
              <a:rPr lang="zh-TW" altLang="en-US" u="sng" dirty="0"/>
              <a:t>不斷來回的物體</a:t>
            </a:r>
            <a:r>
              <a:rPr lang="zh-TW" altLang="en-US" dirty="0"/>
              <a:t>。</a:t>
            </a:r>
            <a:endParaRPr lang="en-US" altLang="zh-TW" dirty="0"/>
          </a:p>
          <a:p>
            <a:endParaRPr lang="en-US" altLang="zh-TW" dirty="0"/>
          </a:p>
          <a:p>
            <a:r>
              <a:rPr lang="zh-TW" altLang="en-US" dirty="0"/>
              <a:t>下列是</a:t>
            </a:r>
            <a:r>
              <a:rPr lang="zh-TW" altLang="en-US" b="1" dirty="0"/>
              <a:t>實驗前提假設</a:t>
            </a:r>
            <a:r>
              <a:rPr lang="en-US" altLang="zh-TW" dirty="0"/>
              <a:t>:</a:t>
            </a:r>
          </a:p>
          <a:p>
            <a:pPr marL="171450" indent="-171450">
              <a:buFont typeface="Arial" panose="020B0604020202020204" pitchFamily="34" charset="0"/>
              <a:buChar char="•"/>
            </a:pPr>
            <a:r>
              <a:rPr lang="zh-TW" altLang="en-US" dirty="0"/>
              <a:t>所有物體都被視為能夠被機器人完美偵測到。但是，為了貼近真實性，我有添加</a:t>
            </a:r>
            <a:r>
              <a:rPr lang="zh-TW" altLang="en-US" b="1" u="sng" dirty="0"/>
              <a:t>高斯分布的噪音</a:t>
            </a:r>
            <a:r>
              <a:rPr lang="zh-TW" altLang="en-US" dirty="0"/>
              <a:t>以模擬感測器誤差。</a:t>
            </a:r>
            <a:endParaRPr lang="en-US" altLang="zh-TW" dirty="0"/>
          </a:p>
          <a:p>
            <a:pPr marL="171450" indent="-171450">
              <a:buFont typeface="Arial" panose="020B0604020202020204" pitchFamily="34" charset="0"/>
              <a:buChar char="•"/>
            </a:pPr>
            <a:r>
              <a:rPr lang="zh-TW" altLang="en-US" dirty="0"/>
              <a:t>當演算法失效或最佳化求解器找不到解時，機器人會停止移動以避免更進一步的碰撞。</a:t>
            </a:r>
            <a:endParaRPr lang="en-US" altLang="zh-TW" dirty="0"/>
          </a:p>
          <a:p>
            <a:pPr marL="171450" indent="-171450">
              <a:buFont typeface="Arial" panose="020B0604020202020204" pitchFamily="34" charset="0"/>
              <a:buChar char="•"/>
            </a:pPr>
            <a:r>
              <a:rPr lang="zh-TW" altLang="en-US" dirty="0"/>
              <a:t>假設機器人的硬體效能很好，所以演算法的執行時間是被忽略的。</a:t>
            </a:r>
            <a:endParaRPr lang="en-US" altLang="zh-TW"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16</a:t>
            </a:fld>
            <a:endParaRPr lang="zh-TW" altLang="en-US"/>
          </a:p>
        </p:txBody>
      </p:sp>
    </p:spTree>
    <p:extLst>
      <p:ext uri="{BB962C8B-B14F-4D97-AF65-F5344CB8AC3E}">
        <p14:creationId xmlns:p14="http://schemas.microsoft.com/office/powerpoint/2010/main" val="1444900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前面有提到，我想要減少</a:t>
                </a:r>
                <a:r>
                  <a:rPr lang="en-US" altLang="zh-TW" dirty="0"/>
                  <a:t>VO</a:t>
                </a:r>
                <a:r>
                  <a:rPr lang="zh-TW" altLang="en-US" dirty="0"/>
                  <a:t>法</a:t>
                </a:r>
                <a:r>
                  <a:rPr lang="zh-TW" altLang="en-US" u="sng" dirty="0"/>
                  <a:t>閃避障礙物時產生的</a:t>
                </a:r>
                <a:r>
                  <a:rPr lang="zh-TW" altLang="en-US" b="1" u="sng" dirty="0"/>
                  <a:t>速度命令落差</a:t>
                </a:r>
                <a:r>
                  <a:rPr lang="zh-TW" altLang="en-US" dirty="0"/>
                  <a:t>，</a:t>
                </a:r>
                <a:r>
                  <a:rPr lang="zh-TW" altLang="en-US" b="1" u="sng" dirty="0"/>
                  <a:t>越平滑</a:t>
                </a:r>
                <a:r>
                  <a:rPr lang="zh-TW" altLang="en-US" u="sng" dirty="0"/>
                  <a:t>的速度命令可以讓機器人更容易</a:t>
                </a:r>
                <a:r>
                  <a:rPr lang="zh-TW" altLang="en-US" b="1" u="sng" dirty="0"/>
                  <a:t>追蹤</a:t>
                </a:r>
                <a:r>
                  <a:rPr lang="zh-TW" altLang="en-US" dirty="0"/>
                  <a:t>。</a:t>
                </a:r>
                <a:endParaRPr lang="en-US" altLang="zh-TW" dirty="0"/>
              </a:p>
              <a:p>
                <a:r>
                  <a:rPr lang="en-US" altLang="zh-TW" dirty="0"/>
                  <a:t>-&gt; </a:t>
                </a:r>
                <a:r>
                  <a:rPr lang="zh-TW" altLang="en-US" dirty="0"/>
                  <a:t>至於怎麼評估演算法發出的速度命令的連續性</a:t>
                </a:r>
                <a:r>
                  <a:rPr lang="en-US" altLang="zh-TW" dirty="0"/>
                  <a:t>?</a:t>
                </a:r>
                <a:r>
                  <a:rPr lang="zh-TW" altLang="en-US" dirty="0"/>
                  <a:t> 我使用了兩個評估方式</a:t>
                </a:r>
                <a:r>
                  <a:rPr lang="en-US" altLang="zh-TW" dirty="0"/>
                  <a:t>:</a:t>
                </a:r>
              </a:p>
              <a:p>
                <a:pPr marL="171450" indent="-171450">
                  <a:buFont typeface="Arial" panose="020B0604020202020204" pitchFamily="34" charset="0"/>
                  <a:buChar char="•"/>
                </a:pPr>
                <a:r>
                  <a:rPr lang="zh-TW" altLang="en-US" dirty="0"/>
                  <a:t>第一個是</a:t>
                </a:r>
                <a:r>
                  <a:rPr lang="zh-TW" altLang="en-US" b="1" dirty="0"/>
                  <a:t>速度變化量總和</a:t>
                </a:r>
                <a:r>
                  <a:rPr lang="en-US" altLang="zh-TW" b="1" dirty="0"/>
                  <a:t>--Total Velocity variation</a:t>
                </a:r>
                <a:r>
                  <a:rPr lang="zh-TW" altLang="en-US" dirty="0"/>
                  <a:t> </a:t>
                </a:r>
                <a:r>
                  <a:rPr lang="en-US" altLang="zh-TW" dirty="0"/>
                  <a:t>(</a:t>
                </a:r>
                <a:r>
                  <a:rPr lang="zh-TW" altLang="en-US" dirty="0"/>
                  <a:t>𝑉</a:t>
                </a:r>
                <a:r>
                  <a:rPr lang="en-US" altLang="zh-TW" dirty="0"/>
                  <a:t>_</a:t>
                </a:r>
                <a:r>
                  <a:rPr lang="zh-TW" altLang="en-US" dirty="0"/>
                  <a:t>𝑐𝑚𝑑</a:t>
                </a:r>
                <a:r>
                  <a:rPr lang="en-US" altLang="zh-TW" dirty="0"/>
                  <a:t>)</a:t>
                </a:r>
                <a:r>
                  <a:rPr lang="zh-TW" altLang="en-US" dirty="0"/>
                  <a:t> </a:t>
                </a:r>
                <a:r>
                  <a:rPr lang="en-US" altLang="zh-TW" dirty="0"/>
                  <a:t>: </a:t>
                </a:r>
                <a:r>
                  <a:rPr lang="zh-TW" altLang="en-US" dirty="0"/>
                  <a:t>這是取</a:t>
                </a:r>
                <a:r>
                  <a:rPr lang="zh-TW" altLang="en-US" u="sng" dirty="0"/>
                  <a:t>每秒</a:t>
                </a:r>
                <a:r>
                  <a:rPr lang="zh-TW" altLang="en-US" b="1" u="sng" dirty="0"/>
                  <a:t>速度命令</a:t>
                </a:r>
                <a:r>
                  <a:rPr lang="zh-TW" altLang="en-US" u="sng" dirty="0"/>
                  <a:t>的</a:t>
                </a:r>
                <a:r>
                  <a:rPr lang="zh-TW" altLang="en-US" b="1" u="sng" dirty="0"/>
                  <a:t>變化</a:t>
                </a:r>
                <a:r>
                  <a:rPr lang="zh-TW" altLang="en-US" u="sng" dirty="0"/>
                  <a:t>之</a:t>
                </a:r>
                <a:r>
                  <a:rPr lang="zh-TW" altLang="en-US" b="1" u="sng" dirty="0"/>
                  <a:t>範數和</a:t>
                </a:r>
                <a:r>
                  <a:rPr lang="zh-TW" altLang="en-US" dirty="0"/>
                  <a:t>做為指標</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第二個是</a:t>
                </a:r>
                <a:r>
                  <a:rPr lang="zh-TW" altLang="en-US" b="1" dirty="0"/>
                  <a:t>最大速度變化量</a:t>
                </a:r>
                <a:r>
                  <a:rPr lang="en-US" altLang="zh-TW" b="1" dirty="0"/>
                  <a:t>--</a:t>
                </a:r>
                <a:r>
                  <a:rPr lang="en-US" altLang="zh-TW" sz="1200" b="1" dirty="0"/>
                  <a:t>Maximum velocity difference</a:t>
                </a:r>
                <a:r>
                  <a:rPr lang="en-US" altLang="zh-TW" sz="1200" dirty="0"/>
                  <a:t>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sSub>
                      <m:sSubPr>
                        <m:ctrlPr>
                          <a:rPr lang="en-US" altLang="zh-TW" sz="1200" b="0" i="1" smtClean="0">
                            <a:latin typeface="Cambria Math" panose="02040503050406030204" pitchFamily="18" charset="0"/>
                            <a:ea typeface="Cambria Math" panose="02040503050406030204" pitchFamily="18" charset="0"/>
                          </a:rPr>
                        </m:ctrlPr>
                      </m:sSubPr>
                      <m:e>
                        <m:r>
                          <a:rPr lang="en-US" altLang="zh-TW" sz="1200" b="0" i="1" smtClean="0">
                            <a:latin typeface="Cambria Math" panose="02040503050406030204" pitchFamily="18" charset="0"/>
                            <a:ea typeface="Cambria Math" panose="02040503050406030204" pitchFamily="18" charset="0"/>
                          </a:rPr>
                          <m:t>𝑣</m:t>
                        </m:r>
                      </m:e>
                      <m:sub>
                        <m:r>
                          <a:rPr lang="en-US" altLang="zh-TW" sz="1200" b="0" i="1" smtClean="0">
                            <a:latin typeface="Cambria Math" panose="02040503050406030204" pitchFamily="18" charset="0"/>
                            <a:ea typeface="Cambria Math" panose="02040503050406030204" pitchFamily="18" charset="0"/>
                          </a:rPr>
                          <m:t>𝑚𝑎𝑥</m:t>
                        </m:r>
                      </m:sub>
                    </m:sSub>
                  </m:oMath>
                </a14:m>
                <a:r>
                  <a:rPr lang="en-US" altLang="zh-TW" b="1" dirty="0"/>
                  <a:t>):</a:t>
                </a:r>
                <a:r>
                  <a:rPr lang="zh-TW" altLang="en-US" b="1" dirty="0"/>
                  <a:t> </a:t>
                </a:r>
                <a:r>
                  <a:rPr lang="zh-TW" altLang="en-US" b="0" dirty="0"/>
                  <a:t>這是取</a:t>
                </a:r>
                <a:r>
                  <a:rPr lang="zh-TW" altLang="en-US" b="0" u="sng" dirty="0"/>
                  <a:t>最大的</a:t>
                </a:r>
                <a:r>
                  <a:rPr lang="zh-TW" altLang="en-US" b="1" u="sng" dirty="0"/>
                  <a:t>速度命令變化量</a:t>
                </a:r>
                <a:r>
                  <a:rPr lang="zh-TW" altLang="en-US" b="0" dirty="0"/>
                  <a:t>做為指標</a:t>
                </a: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dirty="0"/>
                  <a:t>另外，我要評估的對象，主要是</a:t>
                </a:r>
                <a:r>
                  <a:rPr lang="zh-TW" altLang="en-US" b="1" u="sng" dirty="0"/>
                  <a:t>運動規劃法</a:t>
                </a:r>
                <a:r>
                  <a:rPr lang="zh-TW" altLang="en-US" b="0" u="sng" dirty="0"/>
                  <a:t>在引導機器人</a:t>
                </a:r>
                <a:r>
                  <a:rPr lang="zh-TW" altLang="en-US" b="1" u="sng" dirty="0"/>
                  <a:t>避障</a:t>
                </a:r>
                <a:r>
                  <a:rPr lang="zh-TW" altLang="en-US" b="0" u="sng" dirty="0"/>
                  <a:t>時所發出的</a:t>
                </a:r>
                <a:r>
                  <a:rPr lang="zh-TW" altLang="en-US" b="1" u="sng" dirty="0"/>
                  <a:t>速度命令</a:t>
                </a:r>
                <a:r>
                  <a:rPr lang="zh-TW" altLang="en-US" b="0" u="none" dirty="0"/>
                  <a:t>。</a:t>
                </a:r>
                <a:endParaRPr lang="en-US" altLang="zh-TW"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b="0" u="none" dirty="0"/>
                  <a:t>-&gt; </a:t>
                </a:r>
                <a:r>
                  <a:rPr lang="zh-TW" altLang="en-US" b="0" u="none" dirty="0"/>
                  <a:t>因此，我會擷取每個實驗中，</a:t>
                </a:r>
                <a:r>
                  <a:rPr lang="zh-TW" altLang="en-US" b="0" u="sng" dirty="0"/>
                  <a:t>機器人實際在</a:t>
                </a:r>
                <a:r>
                  <a:rPr lang="zh-TW" altLang="en-US" b="1" u="sng" dirty="0"/>
                  <a:t>繞開障礙時</a:t>
                </a:r>
                <a:r>
                  <a:rPr lang="zh-TW" altLang="en-US" b="0" u="sng" dirty="0"/>
                  <a:t>所接收的</a:t>
                </a:r>
                <a:r>
                  <a:rPr lang="zh-TW" altLang="en-US" b="1" u="sng" dirty="0"/>
                  <a:t>速度命令</a:t>
                </a:r>
                <a:r>
                  <a:rPr lang="zh-TW" altLang="en-US" b="0" u="none" dirty="0"/>
                  <a:t>，做為我的</a:t>
                </a:r>
                <a:r>
                  <a:rPr lang="zh-TW" altLang="en-US" b="1" u="none" dirty="0"/>
                  <a:t>評估範圍</a:t>
                </a:r>
                <a:r>
                  <a:rPr lang="zh-TW" altLang="en-US" b="0" u="none" dirty="0"/>
                  <a:t>，而</a:t>
                </a:r>
                <a:r>
                  <a:rPr lang="zh-TW" altLang="en-US" b="1" u="none" dirty="0"/>
                  <a:t>起步</a:t>
                </a:r>
                <a:r>
                  <a:rPr lang="zh-TW" altLang="en-US" b="0" u="none" dirty="0"/>
                  <a:t>和</a:t>
                </a:r>
                <a:r>
                  <a:rPr lang="zh-TW" altLang="en-US" b="1" u="none" dirty="0"/>
                  <a:t>結束</a:t>
                </a:r>
                <a:r>
                  <a:rPr lang="zh-TW" altLang="en-US" b="0" u="none" dirty="0"/>
                  <a:t>的變化則不納入考慮。</a:t>
                </a:r>
                <a:endParaRPr lang="en-US" altLang="zh-TW" b="1" u="sng"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mc:Choice>
        <mc:Fallback>
          <p:sp>
            <p:nvSpPr>
              <p:cNvPr id="3" name="備忘稿版面配置區 2"/>
              <p:cNvSpPr>
                <a:spLocks noGrp="1"/>
              </p:cNvSpPr>
              <p:nvPr>
                <p:ph type="body" idx="1"/>
              </p:nvPr>
            </p:nvSpPr>
            <p:spPr/>
            <p:txBody>
              <a:bodyPr/>
              <a:lstStyle/>
              <a:p>
                <a:r>
                  <a:rPr lang="zh-TW" altLang="en-US" dirty="0"/>
                  <a:t>前面有提到，我想要減少</a:t>
                </a:r>
                <a:r>
                  <a:rPr lang="en-US" altLang="zh-TW" dirty="0"/>
                  <a:t>VO</a:t>
                </a:r>
                <a:r>
                  <a:rPr lang="zh-TW" altLang="en-US" dirty="0"/>
                  <a:t>法</a:t>
                </a:r>
                <a:r>
                  <a:rPr lang="zh-TW" altLang="en-US" u="sng" dirty="0"/>
                  <a:t>閃避障礙物時產生的</a:t>
                </a:r>
                <a:r>
                  <a:rPr lang="zh-TW" altLang="en-US" b="1" u="sng" dirty="0"/>
                  <a:t>速度命令落差</a:t>
                </a:r>
                <a:r>
                  <a:rPr lang="zh-TW" altLang="en-US" dirty="0"/>
                  <a:t>，</a:t>
                </a:r>
                <a:r>
                  <a:rPr lang="zh-TW" altLang="en-US" b="1" u="sng" dirty="0"/>
                  <a:t>越平滑</a:t>
                </a:r>
                <a:r>
                  <a:rPr lang="zh-TW" altLang="en-US" u="sng" dirty="0"/>
                  <a:t>的速度命令可以讓機器人更容易</a:t>
                </a:r>
                <a:r>
                  <a:rPr lang="zh-TW" altLang="en-US" b="1" u="sng" dirty="0"/>
                  <a:t>追蹤</a:t>
                </a:r>
                <a:r>
                  <a:rPr lang="zh-TW" altLang="en-US" dirty="0"/>
                  <a:t>。</a:t>
                </a:r>
                <a:endParaRPr lang="en-US" altLang="zh-TW" dirty="0"/>
              </a:p>
              <a:p>
                <a:r>
                  <a:rPr lang="en-US" altLang="zh-TW" dirty="0"/>
                  <a:t>-&gt; </a:t>
                </a:r>
                <a:r>
                  <a:rPr lang="zh-TW" altLang="en-US" dirty="0"/>
                  <a:t>至於怎麼評估演算法發出的速度命令的連續性</a:t>
                </a:r>
                <a:r>
                  <a:rPr lang="en-US" altLang="zh-TW" dirty="0"/>
                  <a:t>?</a:t>
                </a:r>
                <a:r>
                  <a:rPr lang="zh-TW" altLang="en-US" dirty="0"/>
                  <a:t> 我使用了兩個評估方式</a:t>
                </a:r>
                <a:r>
                  <a:rPr lang="en-US" altLang="zh-TW" dirty="0"/>
                  <a:t>:</a:t>
                </a:r>
              </a:p>
              <a:p>
                <a:pPr marL="171450" indent="-171450">
                  <a:buFont typeface="Arial" panose="020B0604020202020204" pitchFamily="34" charset="0"/>
                  <a:buChar char="•"/>
                </a:pPr>
                <a:r>
                  <a:rPr lang="zh-TW" altLang="en-US" dirty="0"/>
                  <a:t>第一個是</a:t>
                </a:r>
                <a:r>
                  <a:rPr lang="zh-TW" altLang="en-US" b="1" dirty="0"/>
                  <a:t>速度變化量總和</a:t>
                </a:r>
                <a:r>
                  <a:rPr lang="en-US" altLang="zh-TW" b="1" dirty="0"/>
                  <a:t>--Total Velocity variation</a:t>
                </a:r>
                <a:r>
                  <a:rPr lang="zh-TW" altLang="en-US" dirty="0"/>
                  <a:t> </a:t>
                </a:r>
                <a:r>
                  <a:rPr lang="en-US" altLang="zh-TW" dirty="0"/>
                  <a:t>(</a:t>
                </a:r>
                <a:r>
                  <a:rPr lang="zh-TW" altLang="en-US" dirty="0"/>
                  <a:t>𝑉</a:t>
                </a:r>
                <a:r>
                  <a:rPr lang="en-US" altLang="zh-TW" dirty="0"/>
                  <a:t>_</a:t>
                </a:r>
                <a:r>
                  <a:rPr lang="zh-TW" altLang="en-US" dirty="0"/>
                  <a:t>𝑐𝑚𝑑</a:t>
                </a:r>
                <a:r>
                  <a:rPr lang="en-US" altLang="zh-TW" dirty="0"/>
                  <a:t>)</a:t>
                </a:r>
                <a:r>
                  <a:rPr lang="zh-TW" altLang="en-US" dirty="0"/>
                  <a:t> </a:t>
                </a:r>
                <a:r>
                  <a:rPr lang="en-US" altLang="zh-TW" dirty="0"/>
                  <a:t>: </a:t>
                </a:r>
                <a:r>
                  <a:rPr lang="zh-TW" altLang="en-US" dirty="0"/>
                  <a:t>這是取</a:t>
                </a:r>
                <a:r>
                  <a:rPr lang="zh-TW" altLang="en-US" u="sng" dirty="0"/>
                  <a:t>每秒</a:t>
                </a:r>
                <a:r>
                  <a:rPr lang="zh-TW" altLang="en-US" b="1" u="sng" dirty="0"/>
                  <a:t>速度命令</a:t>
                </a:r>
                <a:r>
                  <a:rPr lang="zh-TW" altLang="en-US" u="sng" dirty="0"/>
                  <a:t>的</a:t>
                </a:r>
                <a:r>
                  <a:rPr lang="zh-TW" altLang="en-US" b="1" u="sng" dirty="0"/>
                  <a:t>變化</a:t>
                </a:r>
                <a:r>
                  <a:rPr lang="zh-TW" altLang="en-US" u="sng" dirty="0"/>
                  <a:t>之</a:t>
                </a:r>
                <a:r>
                  <a:rPr lang="zh-TW" altLang="en-US" b="1" u="sng" dirty="0"/>
                  <a:t>範數和</a:t>
                </a:r>
                <a:r>
                  <a:rPr lang="zh-TW" altLang="en-US" dirty="0"/>
                  <a:t>做為指標</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第二個是</a:t>
                </a:r>
                <a:r>
                  <a:rPr lang="zh-TW" altLang="en-US" b="1" dirty="0"/>
                  <a:t>最大速度變化量</a:t>
                </a:r>
                <a:r>
                  <a:rPr lang="en-US" altLang="zh-TW" b="1" dirty="0"/>
                  <a:t>--</a:t>
                </a:r>
                <a:r>
                  <a:rPr lang="en-US" altLang="zh-TW" sz="1200" b="1" dirty="0"/>
                  <a:t>Maximum velocity difference</a:t>
                </a:r>
                <a:r>
                  <a:rPr lang="en-US" altLang="zh-TW" sz="1200" dirty="0"/>
                  <a:t> (</a:t>
                </a:r>
                <a:r>
                  <a:rPr lang="en-US" altLang="zh-TW" sz="1200" i="0">
                    <a:latin typeface="Cambria Math" panose="02040503050406030204" pitchFamily="18" charset="0"/>
                    <a:ea typeface="Cambria Math" panose="02040503050406030204" pitchFamily="18" charset="0"/>
                  </a:rPr>
                  <a:t>∆</a:t>
                </a:r>
                <a:r>
                  <a:rPr lang="en-US" altLang="zh-TW" sz="1200" b="0" i="0">
                    <a:latin typeface="Cambria Math" panose="02040503050406030204" pitchFamily="18" charset="0"/>
                    <a:ea typeface="Cambria Math" panose="02040503050406030204" pitchFamily="18" charset="0"/>
                  </a:rPr>
                  <a:t>𝑣_𝑚𝑎𝑥</a:t>
                </a:r>
                <a:r>
                  <a:rPr lang="en-US" altLang="zh-TW" b="1" dirty="0"/>
                  <a:t>):</a:t>
                </a:r>
                <a:r>
                  <a:rPr lang="zh-TW" altLang="en-US" b="1" dirty="0"/>
                  <a:t> </a:t>
                </a:r>
                <a:r>
                  <a:rPr lang="zh-TW" altLang="en-US" b="0" dirty="0"/>
                  <a:t>這是取</a:t>
                </a:r>
                <a:r>
                  <a:rPr lang="zh-TW" altLang="en-US" b="0" u="sng" dirty="0"/>
                  <a:t>最大的</a:t>
                </a:r>
                <a:r>
                  <a:rPr lang="zh-TW" altLang="en-US" b="1" u="sng" dirty="0"/>
                  <a:t>速度命令變化量</a:t>
                </a:r>
                <a:r>
                  <a:rPr lang="zh-TW" altLang="en-US" b="0" dirty="0"/>
                  <a:t>做為指標</a:t>
                </a: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dirty="0"/>
                  <a:t>另外，我要評估的對象，主要是</a:t>
                </a:r>
                <a:r>
                  <a:rPr lang="zh-TW" altLang="en-US" b="1" u="sng" dirty="0"/>
                  <a:t>運動規劃法</a:t>
                </a:r>
                <a:r>
                  <a:rPr lang="zh-TW" altLang="en-US" b="0" u="sng" dirty="0"/>
                  <a:t>在引導機器人</a:t>
                </a:r>
                <a:r>
                  <a:rPr lang="zh-TW" altLang="en-US" b="1" u="sng" dirty="0"/>
                  <a:t>避障</a:t>
                </a:r>
                <a:r>
                  <a:rPr lang="zh-TW" altLang="en-US" b="0" u="sng" dirty="0"/>
                  <a:t>時所發出的</a:t>
                </a:r>
                <a:r>
                  <a:rPr lang="zh-TW" altLang="en-US" b="1" u="sng" dirty="0"/>
                  <a:t>速度命令</a:t>
                </a:r>
                <a:r>
                  <a:rPr lang="zh-TW" altLang="en-US" b="0" u="none" dirty="0"/>
                  <a:t>。</a:t>
                </a:r>
                <a:endParaRPr lang="en-US" altLang="zh-TW"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b="0" u="none" dirty="0"/>
                  <a:t>-&gt; </a:t>
                </a:r>
                <a:r>
                  <a:rPr lang="zh-TW" altLang="en-US" b="0" u="none" dirty="0"/>
                  <a:t>因此，我會擷取每個實驗中，</a:t>
                </a:r>
                <a:r>
                  <a:rPr lang="zh-TW" altLang="en-US" b="0" u="sng" dirty="0"/>
                  <a:t>機器人實際在</a:t>
                </a:r>
                <a:r>
                  <a:rPr lang="zh-TW" altLang="en-US" b="1" u="sng" dirty="0"/>
                  <a:t>繞開障礙時</a:t>
                </a:r>
                <a:r>
                  <a:rPr lang="zh-TW" altLang="en-US" b="0" u="sng" dirty="0"/>
                  <a:t>所接收的</a:t>
                </a:r>
                <a:r>
                  <a:rPr lang="zh-TW" altLang="en-US" b="1" u="sng" dirty="0"/>
                  <a:t>速度命令</a:t>
                </a:r>
                <a:r>
                  <a:rPr lang="zh-TW" altLang="en-US" b="0" u="none" dirty="0"/>
                  <a:t>，做為我的</a:t>
                </a:r>
                <a:r>
                  <a:rPr lang="zh-TW" altLang="en-US" b="1" u="none" dirty="0"/>
                  <a:t>評估範圍</a:t>
                </a:r>
                <a:r>
                  <a:rPr lang="zh-TW" altLang="en-US" b="0" u="none" dirty="0"/>
                  <a:t>，而</a:t>
                </a:r>
                <a:r>
                  <a:rPr lang="zh-TW" altLang="en-US" b="1" u="none" dirty="0"/>
                  <a:t>起步</a:t>
                </a:r>
                <a:r>
                  <a:rPr lang="zh-TW" altLang="en-US" b="0" u="none" dirty="0"/>
                  <a:t>和</a:t>
                </a:r>
                <a:r>
                  <a:rPr lang="zh-TW" altLang="en-US" b="1" u="none" dirty="0"/>
                  <a:t>結束</a:t>
                </a:r>
                <a:r>
                  <a:rPr lang="zh-TW" altLang="en-US" b="0" u="none" dirty="0"/>
                  <a:t>的變化則不納入考慮。</a:t>
                </a:r>
                <a:endParaRPr lang="en-US" altLang="zh-TW" b="1" u="sng" dirty="0"/>
              </a:p>
              <a:p>
                <a:endParaRPr lang="en-US" altLang="zh-TW" dirty="0"/>
              </a:p>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mc:Fallback>
      </mc:AlternateContent>
      <p:sp>
        <p:nvSpPr>
          <p:cNvPr id="4" name="投影片編號版面配置區 3"/>
          <p:cNvSpPr>
            <a:spLocks noGrp="1"/>
          </p:cNvSpPr>
          <p:nvPr>
            <p:ph type="sldNum" sz="quarter" idx="5"/>
          </p:nvPr>
        </p:nvSpPr>
        <p:spPr/>
        <p:txBody>
          <a:bodyPr/>
          <a:lstStyle/>
          <a:p>
            <a:fld id="{0E038B69-0810-49B7-83AC-7BA540EC9C63}" type="slidenum">
              <a:rPr lang="zh-TW" altLang="en-US" smtClean="0"/>
              <a:t>17</a:t>
            </a:fld>
            <a:endParaRPr lang="zh-TW" altLang="en-US"/>
          </a:p>
        </p:txBody>
      </p:sp>
    </p:spTree>
    <p:extLst>
      <p:ext uri="{BB962C8B-B14F-4D97-AF65-F5344CB8AC3E}">
        <p14:creationId xmlns:p14="http://schemas.microsoft.com/office/powerpoint/2010/main" val="322726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以下是實驗結果</a:t>
            </a:r>
            <a:r>
              <a:rPr lang="en-US" altLang="zh-TW" dirty="0"/>
              <a:t>:</a:t>
            </a:r>
            <a:r>
              <a:rPr lang="zh-TW" altLang="en-US" dirty="0"/>
              <a:t> </a:t>
            </a:r>
            <a:endParaRPr lang="en-US" altLang="zh-TW" dirty="0"/>
          </a:p>
          <a:p>
            <a:pPr marL="171450" indent="-171450">
              <a:buFont typeface="Arial" panose="020B0604020202020204" pitchFamily="34" charset="0"/>
              <a:buChar char="•"/>
            </a:pPr>
            <a:r>
              <a:rPr lang="zh-TW" altLang="en-US" dirty="0"/>
              <a:t>首先，可以看到在每個情境下，機器人從起點到終點所花費的時間，無論是採用傳統速度障礙法或新方法，差距都不大。</a:t>
            </a:r>
            <a:endParaRPr lang="en-US" altLang="zh-TW" dirty="0"/>
          </a:p>
          <a:p>
            <a:pPr marL="171450" indent="-171450">
              <a:buFont typeface="Arial" panose="020B0604020202020204" pitchFamily="34" charset="0"/>
              <a:buChar char="•"/>
            </a:pPr>
            <a:r>
              <a:rPr lang="zh-TW" altLang="en-US" dirty="0"/>
              <a:t>第二，若是採用新方法的話，在每個情境中，</a:t>
            </a:r>
            <a:r>
              <a:rPr lang="en-US" altLang="zh-TW" dirty="0"/>
              <a:t>10</a:t>
            </a:r>
            <a:r>
              <a:rPr lang="zh-TW" altLang="en-US" dirty="0"/>
              <a:t>次實驗下來，</a:t>
            </a:r>
            <a:r>
              <a:rPr lang="zh-TW" altLang="en-US" b="1" u="sng" dirty="0"/>
              <a:t>速度變化量總和</a:t>
            </a:r>
            <a:r>
              <a:rPr lang="zh-TW" altLang="en-US" u="sng" dirty="0"/>
              <a:t>的平均</a:t>
            </a:r>
            <a:r>
              <a:rPr lang="zh-TW" altLang="en-US" u="none" dirty="0"/>
              <a:t>都有減少的趨勢。</a:t>
            </a:r>
            <a:endParaRPr lang="en-US" altLang="zh-TW" u="none" dirty="0"/>
          </a:p>
          <a:p>
            <a:pPr marL="171450" indent="-171450">
              <a:buFont typeface="Arial" panose="020B0604020202020204" pitchFamily="34" charset="0"/>
              <a:buChar char="•"/>
            </a:pPr>
            <a:r>
              <a:rPr lang="zh-TW" altLang="en-US" u="none" dirty="0"/>
              <a:t>第三，若是關注</a:t>
            </a:r>
            <a:r>
              <a:rPr lang="en-US" altLang="zh-TW" u="none" dirty="0"/>
              <a:t>10</a:t>
            </a:r>
            <a:r>
              <a:rPr lang="zh-TW" altLang="en-US" u="none" dirty="0"/>
              <a:t>次實驗裡，新方法所產生的速度命令中的</a:t>
            </a:r>
            <a:r>
              <a:rPr lang="zh-TW" altLang="en-US" b="1" dirty="0"/>
              <a:t>最大速度變化量，</a:t>
            </a:r>
            <a:r>
              <a:rPr lang="zh-TW" altLang="en-US" b="0" dirty="0"/>
              <a:t>可以看到其基本上都可以被壓低在一個穩定的數值內；而傳統的</a:t>
            </a:r>
            <a:r>
              <a:rPr lang="en-US" altLang="zh-TW" b="0" dirty="0"/>
              <a:t>VO</a:t>
            </a:r>
            <a:r>
              <a:rPr lang="zh-TW" altLang="en-US" b="0" dirty="0"/>
              <a:t>法則會因情境而變動。</a:t>
            </a:r>
            <a:endParaRPr lang="en-US" altLang="zh-TW" b="0" u="none"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18</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此外，我有提到過，</a:t>
            </a:r>
            <a:r>
              <a:rPr lang="en-US" altLang="zh-TW" dirty="0"/>
              <a:t>VO</a:t>
            </a:r>
            <a:r>
              <a:rPr lang="zh-TW" altLang="en-US" dirty="0"/>
              <a:t>法在面對高速變速物體時可能會失效。</a:t>
            </a:r>
            <a:endParaRPr lang="en-US" altLang="zh-TW" dirty="0"/>
          </a:p>
          <a:p>
            <a:r>
              <a:rPr lang="en-US" altLang="zh-TW" dirty="0"/>
              <a:t>-&gt; </a:t>
            </a:r>
            <a:r>
              <a:rPr lang="zh-TW" altLang="en-US" dirty="0"/>
              <a:t>因此，我在另外一個實驗中，讓兩台機器人與兩個等加速度的障礙物互相通過彼此，到達對面的終點，以模擬一個基本的混流情況。</a:t>
            </a:r>
            <a:endParaRPr lang="en-US" altLang="zh-TW" dirty="0"/>
          </a:p>
          <a:p>
            <a:pPr marL="171450" indent="-171450">
              <a:buFont typeface="Arial" panose="020B0604020202020204" pitchFamily="34" charset="0"/>
              <a:buChar char="•"/>
            </a:pPr>
            <a:r>
              <a:rPr lang="zh-TW" altLang="en-US" dirty="0"/>
              <a:t>在這個情境裡，障礙物會不斷加速，並且超過機器人所能達到的最大速度。</a:t>
            </a:r>
            <a:endParaRPr lang="en-US" altLang="zh-TW" dirty="0"/>
          </a:p>
          <a:p>
            <a:pPr marL="171450" indent="-171450">
              <a:buFont typeface="Arial" panose="020B0604020202020204" pitchFamily="34" charset="0"/>
              <a:buChar char="•"/>
            </a:pPr>
            <a:r>
              <a:rPr lang="zh-TW" altLang="en-US" dirty="0"/>
              <a:t>傳統的</a:t>
            </a:r>
            <a:r>
              <a:rPr lang="en-US" altLang="zh-TW" dirty="0"/>
              <a:t>VO</a:t>
            </a:r>
            <a:r>
              <a:rPr lang="zh-TW" altLang="en-US" dirty="0"/>
              <a:t>法在面對這種極端情況下會直接失效。</a:t>
            </a:r>
            <a:endParaRPr lang="en-US" altLang="zh-TW" dirty="0"/>
          </a:p>
          <a:p>
            <a:pPr marL="457200" lvl="1" indent="0">
              <a:buFont typeface="Arial" panose="020B0604020202020204" pitchFamily="34" charset="0"/>
              <a:buNone/>
            </a:pPr>
            <a:r>
              <a:rPr lang="en-US" altLang="zh-TW" dirty="0"/>
              <a:t>-&gt; </a:t>
            </a:r>
            <a:r>
              <a:rPr lang="zh-TW" altLang="en-US" dirty="0"/>
              <a:t>推測是因為沒辦法預測障礙物會以高速朝自己逼近，所以，當動態物體接近機器人時，已經陷入了無法迴避的狀況了。</a:t>
            </a:r>
            <a:endParaRPr lang="en-US" altLang="zh-TW" dirty="0"/>
          </a:p>
          <a:p>
            <a:pPr marL="171450" indent="-171450">
              <a:buFont typeface="Arial" panose="020B0604020202020204" pitchFamily="34" charset="0"/>
              <a:buChar char="•"/>
            </a:pPr>
            <a:r>
              <a:rPr lang="zh-TW" altLang="en-US" dirty="0"/>
              <a:t>而我的方法由於可以預估障礙物會提高速度前進，因此會提早進行閃避，以避免碰撞發生。</a:t>
            </a:r>
            <a:endParaRPr lang="en-US" altLang="zh-TW" dirty="0"/>
          </a:p>
          <a:p>
            <a:endParaRPr lang="en-US" altLang="zh-TW" dirty="0"/>
          </a:p>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19</a:t>
            </a:fld>
            <a:endParaRPr lang="zh-TW" altLang="en-US"/>
          </a:p>
        </p:txBody>
      </p:sp>
    </p:spTree>
    <p:extLst>
      <p:ext uri="{BB962C8B-B14F-4D97-AF65-F5344CB8AC3E}">
        <p14:creationId xmlns:p14="http://schemas.microsoft.com/office/powerpoint/2010/main" val="224628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最後，我總結一下我提出的新方法</a:t>
            </a:r>
            <a:r>
              <a:rPr lang="en-US" altLang="zh-TW" dirty="0"/>
              <a:t>:</a:t>
            </a:r>
          </a:p>
          <a:p>
            <a:r>
              <a:rPr lang="zh-TW" altLang="en-US" dirty="0"/>
              <a:t>這個研究目標在於發展一套</a:t>
            </a:r>
            <a:r>
              <a:rPr lang="zh-TW" altLang="en-US" u="sng" dirty="0"/>
              <a:t>有能力應對</a:t>
            </a:r>
            <a:r>
              <a:rPr lang="zh-TW" altLang="en-US" b="1" u="sng" dirty="0"/>
              <a:t>未知意圖之動態障礙</a:t>
            </a:r>
            <a:r>
              <a:rPr lang="zh-TW" altLang="en-US" u="sng" dirty="0"/>
              <a:t>的</a:t>
            </a:r>
            <a:r>
              <a:rPr lang="zh-TW" altLang="en-US" b="1" u="sng" dirty="0"/>
              <a:t>運動規劃法</a:t>
            </a:r>
            <a:r>
              <a:rPr lang="zh-TW" altLang="en-US" dirty="0"/>
              <a:t>，我主要聚焦在局部規劃的部份。</a:t>
            </a:r>
            <a:endParaRPr lang="en-US" altLang="zh-TW" dirty="0"/>
          </a:p>
          <a:p>
            <a:pPr marL="171450" indent="-171450">
              <a:buFont typeface="Arial" panose="020B0604020202020204" pitchFamily="34" charset="0"/>
              <a:buChar char="•"/>
            </a:pPr>
            <a:r>
              <a:rPr lang="zh-TW" altLang="en-US" dirty="0"/>
              <a:t>相較於傳統的</a:t>
            </a:r>
            <a:r>
              <a:rPr lang="en-US" altLang="zh-TW" dirty="0"/>
              <a:t>VO</a:t>
            </a:r>
            <a:r>
              <a:rPr lang="zh-TW" altLang="en-US" dirty="0"/>
              <a:t>法</a:t>
            </a:r>
            <a:r>
              <a:rPr lang="en-US" altLang="zh-TW" dirty="0"/>
              <a:t>:</a:t>
            </a:r>
          </a:p>
          <a:p>
            <a:pPr marL="685800" lvl="1" indent="-228600">
              <a:buFont typeface="+mj-lt"/>
              <a:buAutoNum type="arabicPeriod"/>
            </a:pPr>
            <a:r>
              <a:rPr lang="zh-TW" altLang="en-US" dirty="0"/>
              <a:t>第一，我提昇了演算法發出之</a:t>
            </a:r>
            <a:r>
              <a:rPr lang="zh-TW" altLang="en-US" b="1" dirty="0"/>
              <a:t>速度命令</a:t>
            </a:r>
            <a:r>
              <a:rPr lang="zh-TW" altLang="en-US" dirty="0"/>
              <a:t>的</a:t>
            </a:r>
            <a:r>
              <a:rPr lang="zh-TW" altLang="en-US" b="1" dirty="0"/>
              <a:t>連續性</a:t>
            </a:r>
            <a:r>
              <a:rPr lang="zh-TW" altLang="en-US" dirty="0"/>
              <a:t>。而度命令之間越平滑，機器人越容易追蹤。</a:t>
            </a:r>
            <a:endParaRPr lang="en-US" altLang="zh-TW" dirty="0"/>
          </a:p>
          <a:p>
            <a:pPr marL="685800" lvl="1" indent="-228600">
              <a:buFont typeface="+mj-lt"/>
              <a:buAutoNum type="arabicPeriod"/>
            </a:pPr>
            <a:r>
              <a:rPr lang="zh-TW" altLang="en-US" dirty="0"/>
              <a:t>第二，新方法更能夠適應</a:t>
            </a:r>
            <a:r>
              <a:rPr lang="zh-TW" altLang="en-US" b="1" u="sng" dirty="0"/>
              <a:t>高速</a:t>
            </a:r>
            <a:r>
              <a:rPr lang="zh-TW" altLang="en-US" u="sng" dirty="0"/>
              <a:t>或</a:t>
            </a:r>
            <a:r>
              <a:rPr lang="zh-TW" altLang="en-US" b="1" u="sng" dirty="0"/>
              <a:t>非線性速度</a:t>
            </a:r>
            <a:r>
              <a:rPr lang="zh-TW" altLang="en-US" u="sng" dirty="0"/>
              <a:t>的移動障礙物</a:t>
            </a:r>
            <a:r>
              <a:rPr lang="zh-TW" altLang="en-US" dirty="0"/>
              <a:t>。</a:t>
            </a:r>
            <a:endParaRPr lang="en-US" altLang="zh-TW" dirty="0"/>
          </a:p>
          <a:p>
            <a:pPr marL="171450" indent="-171450">
              <a:buFont typeface="Arial" panose="020B0604020202020204" pitchFamily="34" charset="0"/>
              <a:buChar char="•"/>
            </a:pPr>
            <a:r>
              <a:rPr lang="zh-TW" altLang="en-US" dirty="0"/>
              <a:t>另外，相較於</a:t>
            </a:r>
            <a:r>
              <a:rPr lang="en-US" altLang="zh-TW" dirty="0"/>
              <a:t>MPC</a:t>
            </a:r>
            <a:r>
              <a:rPr lang="zh-TW" altLang="en-US" dirty="0"/>
              <a:t>的運動規劃方式</a:t>
            </a:r>
            <a:r>
              <a:rPr lang="en-US" altLang="zh-TW" dirty="0"/>
              <a:t>:</a:t>
            </a:r>
          </a:p>
          <a:p>
            <a:pPr marL="457200" lvl="1" indent="0">
              <a:buFont typeface="+mj-lt"/>
              <a:buNone/>
            </a:pPr>
            <a:r>
              <a:rPr lang="zh-TW" altLang="en-US" dirty="0"/>
              <a:t>我的方法可以直接將障礙物的速度納入避障時的考慮。</a:t>
            </a:r>
            <a:endParaRPr lang="en-US" altLang="zh-TW" dirty="0"/>
          </a:p>
          <a:p>
            <a:pPr marL="457200" lvl="1" indent="0">
              <a:buFont typeface="+mj-lt"/>
              <a:buNone/>
            </a:pPr>
            <a:r>
              <a:rPr lang="en-US" altLang="zh-TW" dirty="0"/>
              <a:t>-&gt;</a:t>
            </a:r>
            <a:r>
              <a:rPr lang="zh-TW" altLang="en-US" dirty="0"/>
              <a:t>因此，可以不用依賴長期的預測系統便能夠對動態障礙進行迴避，減少了對於長遠預測的準確度要求。</a:t>
            </a:r>
            <a:endParaRPr lang="en-US" altLang="zh-TW" dirty="0"/>
          </a:p>
          <a:p>
            <a:endParaRPr lang="en-US" altLang="zh-TW" dirty="0"/>
          </a:p>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20</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隨著科技進步，各領域都有</a:t>
            </a:r>
            <a:r>
              <a:rPr lang="zh-TW" altLang="en-US" b="1" dirty="0"/>
              <a:t>自主</a:t>
            </a:r>
            <a:r>
              <a:rPr lang="zh-TW" altLang="en-US" b="1" u="sng" dirty="0"/>
              <a:t>移動式機器人</a:t>
            </a:r>
            <a:r>
              <a:rPr lang="zh-TW" altLang="en-US" b="1" dirty="0"/>
              <a:t>的應用</a:t>
            </a:r>
            <a:r>
              <a:rPr lang="en-US" altLang="zh-TW" b="1" dirty="0"/>
              <a:t>…</a:t>
            </a:r>
          </a:p>
          <a:p>
            <a:pPr marL="171450" indent="-171450">
              <a:buFont typeface="Arial" panose="020B0604020202020204" pitchFamily="34" charset="0"/>
              <a:buChar char="•"/>
            </a:pPr>
            <a:r>
              <a:rPr lang="zh-TW" altLang="en-US" b="0" dirty="0"/>
              <a:t>這些機器人的一大優勢</a:t>
            </a:r>
            <a:r>
              <a:rPr lang="en-US" altLang="zh-TW" b="0" dirty="0"/>
              <a:t>:</a:t>
            </a:r>
            <a:r>
              <a:rPr lang="zh-TW" altLang="en-US" b="0" dirty="0"/>
              <a:t>  </a:t>
            </a:r>
            <a:r>
              <a:rPr lang="zh-TW" altLang="en-US" b="1" dirty="0"/>
              <a:t>沒有人類直接控制</a:t>
            </a:r>
            <a:r>
              <a:rPr lang="zh-TW" altLang="en-US" b="0" dirty="0"/>
              <a:t>的情況下，</a:t>
            </a:r>
            <a:r>
              <a:rPr lang="zh-TW" altLang="en-US" b="1" dirty="0"/>
              <a:t>自主搬運物體或移動</a:t>
            </a:r>
            <a:r>
              <a:rPr lang="zh-TW" altLang="en-US" b="0" dirty="0"/>
              <a:t> </a:t>
            </a:r>
            <a:r>
              <a:rPr lang="en-US" altLang="zh-TW" b="0" dirty="0"/>
              <a:t>-&gt; </a:t>
            </a:r>
            <a:r>
              <a:rPr lang="zh-TW" altLang="en-US" b="0" dirty="0"/>
              <a:t>節省勞動成本、免除人們從事重複又瑣碎的工作，間接提高大家的</a:t>
            </a:r>
            <a:r>
              <a:rPr lang="zh-TW" altLang="en-US" b="1" dirty="0"/>
              <a:t>工作效率</a:t>
            </a:r>
            <a:r>
              <a:rPr lang="zh-TW" altLang="en-US" b="0" dirty="0"/>
              <a:t>和</a:t>
            </a:r>
            <a:r>
              <a:rPr lang="zh-TW" altLang="en-US" b="1" dirty="0"/>
              <a:t>生產力</a:t>
            </a:r>
            <a:r>
              <a:rPr lang="zh-TW" altLang="en-US" b="0" dirty="0"/>
              <a:t>。</a:t>
            </a:r>
            <a:endParaRPr lang="en-US" altLang="zh-TW" b="0" dirty="0"/>
          </a:p>
          <a:p>
            <a:pPr marL="171450" indent="-171450">
              <a:buFont typeface="Arial" panose="020B0604020202020204" pitchFamily="34" charset="0"/>
              <a:buChar char="•"/>
            </a:pPr>
            <a:r>
              <a:rPr lang="zh-TW" altLang="en-US" b="0" dirty="0"/>
              <a:t>由此可見</a:t>
            </a:r>
            <a:r>
              <a:rPr lang="zh-TW" altLang="en-US" b="1" dirty="0"/>
              <a:t>，提高</a:t>
            </a:r>
            <a:r>
              <a:rPr lang="zh-TW" altLang="en-US" b="0" u="sng" dirty="0"/>
              <a:t>移動式機器人</a:t>
            </a:r>
            <a:r>
              <a:rPr lang="zh-TW" altLang="en-US" b="0" dirty="0"/>
              <a:t>的</a:t>
            </a:r>
            <a:r>
              <a:rPr lang="zh-TW" altLang="en-US" b="1" dirty="0"/>
              <a:t>自主性</a:t>
            </a:r>
            <a:r>
              <a:rPr lang="zh-TW" altLang="en-US" b="0" dirty="0"/>
              <a:t>，可以大幅增加這類機器人的應用領域 </a:t>
            </a:r>
            <a:r>
              <a:rPr lang="en-US" altLang="zh-TW" b="0" dirty="0"/>
              <a:t>-&gt; </a:t>
            </a:r>
            <a:r>
              <a:rPr lang="zh-TW" altLang="en-US" b="0" dirty="0"/>
              <a:t>更多人受益</a:t>
            </a:r>
            <a:endParaRPr lang="en-US" altLang="zh-TW" b="0" dirty="0"/>
          </a:p>
          <a:p>
            <a:pPr marL="171450" indent="-171450">
              <a:buFont typeface="Arial" panose="020B0604020202020204" pitchFamily="34" charset="0"/>
              <a:buChar char="•"/>
            </a:pPr>
            <a:r>
              <a:rPr lang="zh-TW" altLang="en-US" b="0" dirty="0"/>
              <a:t>為了達到這點，我的研究專注在</a:t>
            </a:r>
            <a:r>
              <a:rPr lang="zh-TW" altLang="en-US" b="0" u="sng" dirty="0"/>
              <a:t>移動式機器人</a:t>
            </a:r>
            <a:r>
              <a:rPr lang="zh-TW" altLang="en-US" b="0" dirty="0"/>
              <a:t>的運動規劃，這是提高其自主性的其中一項關鍵領域。</a:t>
            </a:r>
            <a:endParaRPr lang="en-US" altLang="zh-TW" b="0" dirty="0"/>
          </a:p>
          <a:p>
            <a:pPr marL="0" indent="0">
              <a:buFont typeface="Arial" panose="020B0604020202020204" pitchFamily="34" charset="0"/>
              <a:buNone/>
            </a:pPr>
            <a:endParaRPr lang="en-US" altLang="zh-TW" b="0" dirty="0"/>
          </a:p>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我的研究尚有一些工作需要補足或是調整</a:t>
            </a:r>
            <a:r>
              <a:rPr lang="en-US" altLang="zh-TW" dirty="0"/>
              <a:t>:</a:t>
            </a:r>
          </a:p>
          <a:p>
            <a:endParaRPr lang="en-US" altLang="zh-TW" dirty="0"/>
          </a:p>
          <a:p>
            <a:pPr marL="171450" indent="-171450">
              <a:buFont typeface="Arial" panose="020B0604020202020204" pitchFamily="34" charset="0"/>
              <a:buChar char="•"/>
            </a:pPr>
            <a:r>
              <a:rPr lang="zh-TW" altLang="en-US" dirty="0"/>
              <a:t>第一，我要讓我的避障方法能夠基於預測情報的準確性，修改整個演算法的預測時域，或是調整每一步的預測步長。</a:t>
            </a:r>
            <a:endParaRPr lang="en-US" altLang="zh-TW" dirty="0"/>
          </a:p>
          <a:p>
            <a:pPr marL="0" indent="0">
              <a:buFont typeface="Arial" panose="020B0604020202020204" pitchFamily="34" charset="0"/>
              <a:buNone/>
            </a:pPr>
            <a:r>
              <a:rPr lang="en-US" altLang="zh-TW" dirty="0"/>
              <a:t>-&gt; </a:t>
            </a:r>
            <a:r>
              <a:rPr lang="zh-TW" altLang="en-US" dirty="0"/>
              <a:t>這代表，我需要建立一套評估預測資訊好壞的方式，然後藉由評估的分數 </a:t>
            </a:r>
            <a:r>
              <a:rPr lang="en-US" altLang="zh-TW" dirty="0"/>
              <a:t>-&gt; </a:t>
            </a:r>
            <a:r>
              <a:rPr lang="zh-TW" altLang="en-US" dirty="0"/>
              <a:t>改變運動規劃系統的視野。</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第二，我在建立最佳化的限制式時，每面對一個障礙物就會建立一序列的</a:t>
            </a:r>
            <a:r>
              <a:rPr lang="en-US" altLang="zh-TW" dirty="0"/>
              <a:t>VO</a:t>
            </a:r>
            <a:r>
              <a:rPr lang="zh-TW" altLang="en-US" dirty="0"/>
              <a:t>限制。</a:t>
            </a:r>
            <a:r>
              <a:rPr lang="en-US" altLang="zh-TW" dirty="0"/>
              <a:t>-&gt; </a:t>
            </a:r>
            <a:r>
              <a:rPr lang="zh-TW" altLang="en-US" dirty="0"/>
              <a:t>這樣在遇到多障礙物時會浪費大量計算資源</a:t>
            </a:r>
            <a:endParaRPr lang="en-US" altLang="zh-TW" dirty="0"/>
          </a:p>
          <a:p>
            <a:pPr marL="0" indent="0">
              <a:buFont typeface="Arial" panose="020B0604020202020204" pitchFamily="34" charset="0"/>
              <a:buNone/>
            </a:pPr>
            <a:r>
              <a:rPr lang="en-US" altLang="zh-TW" dirty="0"/>
              <a:t>-&gt; </a:t>
            </a:r>
            <a:r>
              <a:rPr lang="zh-TW" altLang="en-US" dirty="0"/>
              <a:t>因此，需要嘗試讓我的方法去忽視那些相對安全的障礙物。</a:t>
            </a:r>
            <a:endParaRPr lang="en-US" altLang="zh-TW" dirty="0"/>
          </a:p>
          <a:p>
            <a:pPr marL="0" indent="0">
              <a:buFont typeface="Arial" panose="020B0604020202020204" pitchFamily="34" charset="0"/>
              <a:buNone/>
            </a:pPr>
            <a:endParaRPr lang="en-US" altLang="zh-TW" dirty="0"/>
          </a:p>
          <a:p>
            <a:pPr marL="171450" indent="-171450">
              <a:buFont typeface="Arial" panose="020B0604020202020204" pitchFamily="34" charset="0"/>
              <a:buChar char="•"/>
            </a:pPr>
            <a:r>
              <a:rPr lang="zh-TW" altLang="en-US" dirty="0"/>
              <a:t>最後，在模擬實驗中，我可能需要建立</a:t>
            </a:r>
            <a:r>
              <a:rPr lang="zh-TW" altLang="en-US" b="1" dirty="0"/>
              <a:t>參考人類或車輛行動</a:t>
            </a:r>
            <a:r>
              <a:rPr lang="zh-TW" altLang="en-US" dirty="0"/>
              <a:t>的情境，以更貼近真實。</a:t>
            </a:r>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21</a:t>
            </a:fld>
            <a:endParaRPr lang="zh-TW" altLang="en-US"/>
          </a:p>
        </p:txBody>
      </p:sp>
    </p:spTree>
    <p:extLst>
      <p:ext uri="{BB962C8B-B14F-4D97-AF65-F5344CB8AC3E}">
        <p14:creationId xmlns:p14="http://schemas.microsoft.com/office/powerpoint/2010/main" val="324132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22</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23</a:t>
            </a:fld>
            <a:endParaRPr lang="zh-TW" altLang="en-US"/>
          </a:p>
        </p:txBody>
      </p:sp>
    </p:spTree>
    <p:extLst>
      <p:ext uri="{BB962C8B-B14F-4D97-AF65-F5344CB8AC3E}">
        <p14:creationId xmlns:p14="http://schemas.microsoft.com/office/powerpoint/2010/main" val="64842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24</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26</a:t>
            </a:fld>
            <a:endParaRPr lang="zh-TW" altLang="en-US"/>
          </a:p>
        </p:txBody>
      </p:sp>
    </p:spTree>
    <p:extLst>
      <p:ext uri="{BB962C8B-B14F-4D97-AF65-F5344CB8AC3E}">
        <p14:creationId xmlns:p14="http://schemas.microsoft.com/office/powerpoint/2010/main" val="3758341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27</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29</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運動規劃可以被分為兩個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主要</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部分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全域規劃</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我的研究聚焦於局部規劃。</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b="1" dirty="0"/>
              <a:t>全域規劃</a:t>
            </a:r>
            <a:r>
              <a:rPr lang="zh-TW" altLang="en-US" dirty="0"/>
              <a:t>就好比手機上的</a:t>
            </a:r>
            <a:r>
              <a:rPr lang="en-US" altLang="zh-TW" b="1" dirty="0"/>
              <a:t>google maps</a:t>
            </a:r>
            <a:r>
              <a:rPr lang="zh-TW" altLang="en-US" b="1" dirty="0"/>
              <a:t>導航</a:t>
            </a:r>
            <a:r>
              <a:rPr lang="zh-TW" altLang="en-US" dirty="0"/>
              <a:t>，它產生一條</a:t>
            </a:r>
            <a:r>
              <a:rPr lang="zh-TW" altLang="en-US" b="1" dirty="0"/>
              <a:t>清楚的路徑</a:t>
            </a:r>
            <a:r>
              <a:rPr lang="zh-TW" altLang="en-US" dirty="0"/>
              <a:t>告訴我們</a:t>
            </a:r>
            <a:r>
              <a:rPr lang="zh-TW" altLang="en-US" b="1" dirty="0"/>
              <a:t>如何從現在位置抵達目的地</a:t>
            </a:r>
            <a:r>
              <a:rPr lang="zh-TW" altLang="en-US" b="0" dirty="0"/>
              <a:t> </a:t>
            </a:r>
            <a:r>
              <a:rPr lang="en-US" altLang="zh-TW" b="0" dirty="0"/>
              <a:t>&lt;-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帶領我們</a:t>
            </a:r>
            <a:r>
              <a:rPr lang="zh-TW" altLang="zh-TW" sz="1800" b="0" dirty="0">
                <a:effectLst/>
                <a:latin typeface="Calibri" panose="020F0502020204030204" pitchFamily="34" charset="0"/>
                <a:ea typeface="新細明體" panose="02020500000000000000" pitchFamily="18" charset="-120"/>
                <a:cs typeface="Times New Roman" panose="02020603050405020304" pitchFamily="18" charset="0"/>
              </a:rPr>
              <a:t>避開已知的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靜態障礙物</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例如</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 路段壅塞、道路施工</a:t>
            </a: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局部規劃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比較像是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車上的駕駛</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，他必須</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臨機應變</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不斷的做出決策</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&lt;-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應對預期之外的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動態障礙物</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例如</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有人切換車道、動物竄出來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en-US" b="0" dirty="0"/>
              <a:t>增強機器人的</a:t>
            </a:r>
            <a:r>
              <a:rPr lang="zh-TW" altLang="en-US" b="1" dirty="0"/>
              <a:t>局部規劃演算法</a:t>
            </a:r>
            <a:r>
              <a:rPr lang="zh-TW" altLang="en-US" b="0" dirty="0"/>
              <a:t>，可以</a:t>
            </a:r>
            <a:r>
              <a:rPr lang="zh-TW" altLang="en-US" b="1" dirty="0"/>
              <a:t>拓展其應對突發狀況的能力 </a:t>
            </a:r>
            <a:r>
              <a:rPr lang="en-US" altLang="zh-TW" b="1" dirty="0"/>
              <a:t>-&gt;</a:t>
            </a:r>
            <a:r>
              <a:rPr lang="zh-TW" altLang="en-US" b="1" dirty="0"/>
              <a:t> </a:t>
            </a:r>
            <a:r>
              <a:rPr lang="zh-TW" altLang="en-US" b="0" dirty="0"/>
              <a:t>提升機器人的</a:t>
            </a:r>
            <a:r>
              <a:rPr lang="zh-TW" altLang="en-US" b="1" dirty="0"/>
              <a:t>自主能力</a:t>
            </a:r>
            <a:r>
              <a:rPr lang="zh-TW" altLang="en-US" b="0" dirty="0"/>
              <a:t>，有機會在高度複雜和動態的環境中工作。</a:t>
            </a:r>
            <a:endParaRPr lang="en-US" altLang="zh-TW" b="0" dirty="0"/>
          </a:p>
          <a:p>
            <a:endParaRPr lang="en-US" altLang="zh-TW" dirty="0"/>
          </a:p>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運動規劃領域已經有幾種主流的局部規劃</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種類，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當中有的比較適合應對不斷移動的障礙</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依序介紹一下我參考的方法</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DWA</a:t>
            </a:r>
            <a:r>
              <a:rPr lang="zh-TW" altLang="en-US" dirty="0"/>
              <a:t>和</a:t>
            </a:r>
            <a:r>
              <a:rPr lang="en-US" altLang="zh-TW" dirty="0"/>
              <a:t>APF</a:t>
            </a:r>
            <a:r>
              <a:rPr lang="zh-TW" altLang="en-US" dirty="0"/>
              <a:t>都算是發展比較完善的局部規劃方法，但是他們應對動態物體時會面臨比較大的挑戰。</a:t>
            </a:r>
            <a:endParaRPr lang="en-US" altLang="zh-TW" dirty="0"/>
          </a:p>
          <a:p>
            <a:pPr marL="685800" lvl="1" indent="-228600">
              <a:buFont typeface="+mj-lt"/>
              <a:buAutoNum type="arabicPeriod"/>
            </a:pPr>
            <a:r>
              <a:rPr lang="en-US" altLang="zh-TW" dirty="0"/>
              <a:t>DWA</a:t>
            </a:r>
            <a:r>
              <a:rPr lang="zh-TW" altLang="en-US" dirty="0"/>
              <a:t>方法沒辦法直接考慮</a:t>
            </a:r>
            <a:r>
              <a:rPr lang="zh-TW" altLang="en-US" b="1" dirty="0"/>
              <a:t>移動中</a:t>
            </a:r>
            <a:r>
              <a:rPr lang="zh-TW" altLang="en-US" dirty="0"/>
              <a:t>的障礙，他需要將</a:t>
            </a:r>
            <a:r>
              <a:rPr lang="zh-TW" altLang="en-US" u="sng" dirty="0"/>
              <a:t>障礙未來可能會出現的</a:t>
            </a:r>
            <a:r>
              <a:rPr lang="zh-TW" altLang="en-US" b="1" u="sng" dirty="0"/>
              <a:t>位置</a:t>
            </a:r>
            <a:r>
              <a:rPr lang="zh-TW" altLang="en-US" dirty="0"/>
              <a:t>通通歸納為靜態障礙，然後再啟發式地搜尋下一步該怎麼做。</a:t>
            </a:r>
            <a:endParaRPr lang="en-US" altLang="zh-TW" dirty="0"/>
          </a:p>
          <a:p>
            <a:pPr marL="685800" lvl="1" indent="-228600">
              <a:buFont typeface="+mj-lt"/>
              <a:buAutoNum type="arabicPeriod"/>
            </a:pPr>
            <a:r>
              <a:rPr lang="en-US" altLang="zh-TW" dirty="0"/>
              <a:t>APF</a:t>
            </a:r>
            <a:r>
              <a:rPr lang="zh-TW" altLang="en-US" dirty="0"/>
              <a:t>會將</a:t>
            </a:r>
            <a:r>
              <a:rPr lang="zh-TW" altLang="en-US" u="sng" dirty="0"/>
              <a:t>與障礙物的距離</a:t>
            </a:r>
            <a:r>
              <a:rPr lang="zh-TW" altLang="en-US" dirty="0"/>
              <a:t>換算為</a:t>
            </a:r>
            <a:r>
              <a:rPr lang="zh-TW" altLang="en-US" b="1" dirty="0"/>
              <a:t>虛擬推力</a:t>
            </a:r>
            <a:r>
              <a:rPr lang="zh-TW" altLang="en-US" dirty="0"/>
              <a:t>來避開他們，有一些</a:t>
            </a:r>
            <a:r>
              <a:rPr lang="zh-TW" altLang="en-US" u="sng" dirty="0"/>
              <a:t>衍伸的方法</a:t>
            </a:r>
            <a:r>
              <a:rPr lang="zh-TW" altLang="en-US" dirty="0"/>
              <a:t>會將障礙物的</a:t>
            </a:r>
            <a:r>
              <a:rPr lang="zh-TW" altLang="en-US" b="1" dirty="0"/>
              <a:t>速度</a:t>
            </a:r>
            <a:r>
              <a:rPr lang="zh-TW" altLang="en-US" dirty="0"/>
              <a:t>演變成推力的一個項次，但是這種方法往往需要依照情境校準，沒辦法靈活的對應不同速度下的障礙物。</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據我所知，較有能力面對</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未知意圖或非合作關係</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動態障礙</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運動規劃方式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速度障礙法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速度障礙法又稱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，他可以直接將障礙物的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位置及速度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速度空間中的一道邊界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這做法很有效，但是它假設了物體的速度為常數。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法面對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高速或變換速度中的物體</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時，產生的速度命令</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變動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會很大，有時還會導致失效。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85800" lvl="1" indent="-228600">
              <a:buFont typeface="+mj-lt"/>
              <a:buAutoNum type="arabicPeriod"/>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因為具有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預測未來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的功能，可以應對複雜行動的物體。</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但是，由於它不像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法一樣直接考慮物體速度，而是像</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DWA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一樣對</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物體的未來位置做採樣</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200150" lvl="2" indent="-2857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這方法往往需要搭配一個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長期的預測模型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來做一個較為長遠的考慮才能有效避障。</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914400" lvl="2"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而這就很吃重預測的精準性，且計算量往往很可觀。</a:t>
            </a:r>
            <a:endParaRPr lang="en-US" altLang="zh-TW" dirty="0"/>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所以，我希望可以結合速度障礙法與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的概念，彌補這兩項方法的劣勢。</a:t>
            </a:r>
            <a:endParaRPr lang="en-US" altLang="zh-TW" dirty="0"/>
          </a:p>
          <a:p>
            <a:endParaRPr lang="en-US" altLang="zh-TW" dirty="0"/>
          </a:p>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92630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首先讓我們來介紹一下傳統的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方法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基本上這個方法就是不斷地決定機器人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速度向量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然後移動</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接著再決定下一步，如此不斷循環。</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怎麼決定這個速度向量呢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演算法的核心</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讓機器人在閃避障礙物的同時，仍然朝目標以最快的方式前進</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成為一個最佳化問題。</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最佳化的設計變數是機器人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下一步的速度向量</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有一個已知的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理想速度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v_ideal</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這個理想速度是機器人在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沒有其他限制下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能</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朝目標最快速前進</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en-US" b="0" i="0" dirty="0">
                <a:solidFill>
                  <a:srgbClr val="453D34"/>
                </a:solidFill>
                <a:effectLst/>
                <a:latin typeface="Noto Sans TC"/>
              </a:rPr>
              <a:t>最佳化的目標函式，是最小化機器人的下一步與理想速度的差異。</a:t>
            </a:r>
            <a:endParaRPr lang="en-US" altLang="zh-TW" b="0" i="0" dirty="0">
              <a:solidFill>
                <a:srgbClr val="453D34"/>
              </a:solidFill>
              <a:effectLst/>
              <a:latin typeface="Noto Sans TC"/>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而限制式的部分可以看到右手邊的圖，這張圖代表著機器人的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圓圈範圍內是考慮了機器人的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最大速度限制</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後，實際的可行區域。</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628650" lvl="1"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紅色範圍則是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，是</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，象徵著一旦機器人的速度向量落入該區，便有可能發生碰撞。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我定義一個</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，一旦速度向量落於危險區域內，函數值便大於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；反之，則小於等於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lvl="1" indent="0">
              <a:buFont typeface="Arial" panose="020B0604020202020204" pitchFamily="34" charset="0"/>
              <a:buNone/>
            </a:pPr>
            <a:r>
              <a:rPr lang="en-US" altLang="zh-TW" b="0" i="0" dirty="0">
                <a:solidFill>
                  <a:srgbClr val="453D34"/>
                </a:solidFill>
                <a:effectLst/>
                <a:latin typeface="Noto Sans TC"/>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這個最佳化的限制式，可被寫為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v_next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必須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在不超過</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最大速度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的值必須小於等於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b="0" i="0" dirty="0">
              <a:solidFill>
                <a:srgbClr val="453D34"/>
              </a:solidFill>
              <a:effectLst/>
              <a:latin typeface="Noto Sans TC"/>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至於這個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危險區域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該怎麼定義，我下一張投影片會介紹。</a:t>
            </a:r>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endParaRPr lang="en-US" altLang="zh-TW" b="0" i="0" dirty="0">
              <a:solidFill>
                <a:srgbClr val="453D34"/>
              </a:solidFill>
              <a:effectLst/>
              <a:latin typeface="Noto Sans TC"/>
            </a:endParaRPr>
          </a:p>
          <a:p>
            <a:r>
              <a:rPr lang="zh-TW" altLang="en-US" b="0" i="0" dirty="0">
                <a:solidFill>
                  <a:srgbClr val="453D34"/>
                </a:solidFill>
                <a:effectLst/>
                <a:latin typeface="Noto Sans TC"/>
              </a:rPr>
              <a:t>首先讓我們來介紹一下傳統的</a:t>
            </a:r>
            <a:r>
              <a:rPr lang="en-US" altLang="zh-TW" b="0" i="0" dirty="0">
                <a:solidFill>
                  <a:srgbClr val="453D34"/>
                </a:solidFill>
                <a:effectLst/>
                <a:latin typeface="Noto Sans TC"/>
              </a:rPr>
              <a:t>VO</a:t>
            </a:r>
            <a:r>
              <a:rPr lang="zh-TW" altLang="en-US" b="0" i="0" dirty="0">
                <a:solidFill>
                  <a:srgbClr val="453D34"/>
                </a:solidFill>
                <a:effectLst/>
                <a:latin typeface="Noto Sans TC"/>
              </a:rPr>
              <a:t>方法，基本上這個方法就是不斷地決定機器人下一步的速度向量然後移動，接著再決定下一步，如此不斷循環。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怎麼決定這個速度向量呢</a:t>
            </a:r>
            <a:r>
              <a:rPr lang="en-US" altLang="zh-TW" b="0" i="0" dirty="0">
                <a:solidFill>
                  <a:srgbClr val="453D34"/>
                </a:solidFill>
                <a:effectLst/>
                <a:latin typeface="Noto Sans TC"/>
              </a:rPr>
              <a:t>?</a:t>
            </a:r>
            <a:r>
              <a:rPr lang="zh-TW" altLang="en-US" b="0" i="0" dirty="0">
                <a:solidFill>
                  <a:srgbClr val="453D34"/>
                </a:solidFill>
                <a:effectLst/>
                <a:latin typeface="Noto Sans TC"/>
              </a:rPr>
              <a:t> 這個演算法的核心，是想要讓機器人在閃避障礙物的同時，仍然朝目標以最快的方式前進，而這就成為一個最佳化問題。</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所以，最佳化的設計變數就會是機器人下一步的速度向量</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。而我們有一個已知的理想速度</a:t>
            </a:r>
            <a:r>
              <a:rPr lang="en-US" altLang="zh-TW" b="0" i="0" dirty="0" err="1">
                <a:solidFill>
                  <a:srgbClr val="453D34"/>
                </a:solidFill>
                <a:effectLst/>
                <a:latin typeface="Noto Sans TC"/>
              </a:rPr>
              <a:t>v_ideal</a:t>
            </a:r>
            <a:r>
              <a:rPr lang="zh-TW" altLang="en-US" b="0" i="0" dirty="0">
                <a:solidFill>
                  <a:srgbClr val="453D34"/>
                </a:solidFill>
                <a:effectLst/>
                <a:latin typeface="Noto Sans TC"/>
              </a:rPr>
              <a:t>，這個理想速度是機器人在沒有其他限制下能朝目標最快速前進的速度向量。最佳化的目標函式，就是去最小化機器人的下一步與理想速度的差異。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而限制式的部分可以看到右手邊的這張圖，這張圖代表著機器人的速度空間。圓圈範圍內是考慮了機器人的最大速度限制後，實際的可行區域。而紅色範圍則是危險區域，象徵著一旦機器人的速度向量落入該區，便有可能發生碰撞。</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所以，我定義一個</a:t>
            </a:r>
            <a:r>
              <a:rPr lang="en-US" altLang="zh-TW" b="0" i="0" dirty="0">
                <a:solidFill>
                  <a:srgbClr val="453D34"/>
                </a:solidFill>
                <a:effectLst/>
                <a:latin typeface="Noto Sans TC"/>
              </a:rPr>
              <a:t>VO</a:t>
            </a:r>
            <a:r>
              <a:rPr lang="zh-TW" altLang="en-US" b="0" i="0" dirty="0">
                <a:solidFill>
                  <a:srgbClr val="453D34"/>
                </a:solidFill>
                <a:effectLst/>
                <a:latin typeface="Noto Sans TC"/>
              </a:rPr>
              <a:t>函數，一旦速度向量落於危險區域內，函數值便大於</a:t>
            </a:r>
            <a:r>
              <a:rPr lang="en-US" altLang="zh-TW" b="0" i="0" dirty="0">
                <a:solidFill>
                  <a:srgbClr val="453D34"/>
                </a:solidFill>
                <a:effectLst/>
                <a:latin typeface="Noto Sans TC"/>
              </a:rPr>
              <a:t>0</a:t>
            </a:r>
            <a:r>
              <a:rPr lang="zh-TW" altLang="en-US" b="0" i="0" dirty="0">
                <a:solidFill>
                  <a:srgbClr val="453D34"/>
                </a:solidFill>
                <a:effectLst/>
                <a:latin typeface="Noto Sans TC"/>
              </a:rPr>
              <a:t>；反之，則小於等於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。於是這個最佳化的限制式，就可被寫為</a:t>
            </a:r>
            <a:r>
              <a:rPr lang="en-US" altLang="zh-TW" b="0" i="0" dirty="0">
                <a:solidFill>
                  <a:srgbClr val="453D34"/>
                </a:solidFill>
                <a:effectLst/>
                <a:latin typeface="Noto Sans TC"/>
              </a:rPr>
              <a:t>:</a:t>
            </a:r>
            <a:r>
              <a:rPr lang="zh-TW" altLang="en-US" b="0" i="0" dirty="0">
                <a:solidFill>
                  <a:srgbClr val="453D34"/>
                </a:solidFill>
                <a:effectLst/>
                <a:latin typeface="Noto Sans TC"/>
              </a:rPr>
              <a:t> </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必須小於最大速度，且</a:t>
            </a:r>
            <a:r>
              <a:rPr lang="en-US" altLang="zh-TW" b="0" i="0" dirty="0">
                <a:solidFill>
                  <a:srgbClr val="453D34"/>
                </a:solidFill>
                <a:effectLst/>
                <a:latin typeface="Noto Sans TC"/>
              </a:rPr>
              <a:t>VO</a:t>
            </a:r>
            <a:r>
              <a:rPr lang="zh-TW" altLang="en-US" b="0" i="0" dirty="0">
                <a:solidFill>
                  <a:srgbClr val="453D34"/>
                </a:solidFill>
                <a:effectLst/>
                <a:latin typeface="Noto Sans TC"/>
              </a:rPr>
              <a:t>函數的值必須小於等於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。至於這個危險區域該怎麼定義，我下一張投影片會介紹。</a:t>
            </a:r>
            <a:endParaRPr lang="en-US" altLang="zh-TW" b="0" i="0" dirty="0">
              <a:solidFill>
                <a:srgbClr val="453D34"/>
              </a:solidFill>
              <a:effectLst/>
              <a:latin typeface="Noto Sans TC"/>
            </a:endParaRPr>
          </a:p>
          <a:p>
            <a:endParaRPr lang="en-US" altLang="zh-TW" dirty="0"/>
          </a:p>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假設機器人為節點</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，當它遭遇了一個物體</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，我們可以定義一個</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的危險動作集合。</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怎麼做呢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直覺上，在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Configuration space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C-space</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上幫障礙物長出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後，我們可以從機器人的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中心</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對著</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膨脹層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兩切線</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便代表著節點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朝著這範圍內的方向移動，都有可能造成與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相撞。</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接著，我們轉換一下視角，把這個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錐形區域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歸納進機器人的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速度空間中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這個範圍象徵著所有可能造成</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碰撞的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集合</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這個區域又可被稱為</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Collision Cone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的速度為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v_AB</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相對速度</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空間</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本身就</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代表</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機器人的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所有</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速度。</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但是，當障礙物本身有速度，而我們又想直觀地知道節點</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究竟有那些速度向量是危險的話</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0" indent="0">
              <a:buFont typeface="Arial" panose="020B0604020202020204" pitchFamily="34" charset="0"/>
              <a:buNone/>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便需要將這個</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相對速度空間</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轉換成</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節點</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絕對速度空間</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，也就是將</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碰撞錐</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做</a:t>
            </a:r>
            <a:r>
              <a:rPr lang="zh-TW" altLang="en-US" sz="1800" b="1" dirty="0">
                <a:effectLst/>
                <a:latin typeface="Calibri" panose="020F0502020204030204" pitchFamily="34" charset="0"/>
                <a:ea typeface="新細明體" panose="02020500000000000000" pitchFamily="18" charset="-120"/>
                <a:cs typeface="Times New Roman" panose="02020603050405020304" pitchFamily="18" charset="0"/>
              </a:rPr>
              <a:t>平移</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平移的方式，是將這個區域的元素，通通加上</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v_B</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向量。</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而得到的這個新範圍便稱為</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Velocity Obstacle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，代表著所有</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會造成碰撞</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b="1" dirty="0" err="1">
                <a:effectLst/>
                <a:latin typeface="Calibri" panose="020F0502020204030204" pitchFamily="34" charset="0"/>
                <a:ea typeface="新細明體" panose="02020500000000000000" pitchFamily="18" charset="-120"/>
                <a:cs typeface="Times New Roman" panose="02020603050405020304" pitchFamily="18" charset="0"/>
              </a:rPr>
              <a:t>v_A</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速度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r>
              <a:rPr lang="en-US" altLang="zh-TW" dirty="0"/>
              <a:t>-&gt;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我們應該避免選擇這個範圍內的速度向量作為機器人下一步的動作。</a:t>
            </a:r>
            <a:endParaRPr lang="en-US" altLang="zh-TW" dirty="0"/>
          </a:p>
          <a:p>
            <a:endParaRPr lang="en-US" altLang="zh-TW" dirty="0"/>
          </a:p>
          <a:p>
            <a:endParaRPr lang="en-US" altLang="zh-TW" dirty="0"/>
          </a:p>
          <a:p>
            <a:endParaRPr lang="en-US" altLang="zh-TW" dirty="0"/>
          </a:p>
          <a:p>
            <a:r>
              <a:rPr lang="zh-TW" altLang="en-US" dirty="0"/>
              <a:t>假設機器人為節點</a:t>
            </a:r>
            <a:r>
              <a:rPr lang="en-US" altLang="zh-TW" dirty="0"/>
              <a:t>A</a:t>
            </a:r>
            <a:r>
              <a:rPr lang="zh-TW" altLang="en-US" dirty="0"/>
              <a:t>，當它遭遇了一個物體</a:t>
            </a:r>
            <a:r>
              <a:rPr lang="en-US" altLang="zh-TW" dirty="0"/>
              <a:t>B</a:t>
            </a:r>
            <a:r>
              <a:rPr lang="zh-TW" altLang="en-US" dirty="0"/>
              <a:t>，我們可以定義一個</a:t>
            </a:r>
            <a:r>
              <a:rPr lang="en-US" altLang="zh-TW" dirty="0"/>
              <a:t>A</a:t>
            </a:r>
            <a:r>
              <a:rPr lang="zh-TW" altLang="en-US" dirty="0"/>
              <a:t>的危險動作動作集合。</a:t>
            </a:r>
          </a:p>
          <a:p>
            <a:r>
              <a:rPr lang="zh-TW" altLang="en-US" dirty="0"/>
              <a:t>怎麼做呢</a:t>
            </a:r>
            <a:r>
              <a:rPr lang="en-US" altLang="zh-TW" dirty="0"/>
              <a:t>? </a:t>
            </a:r>
            <a:r>
              <a:rPr lang="zh-TW" altLang="en-US" dirty="0"/>
              <a:t>直覺上，在</a:t>
            </a:r>
            <a:r>
              <a:rPr lang="en-US" altLang="zh-TW" dirty="0"/>
              <a:t>configuration space </a:t>
            </a:r>
            <a:r>
              <a:rPr lang="zh-TW" altLang="en-US" dirty="0"/>
              <a:t>也就是 </a:t>
            </a:r>
            <a:r>
              <a:rPr lang="en-US" altLang="zh-TW" dirty="0"/>
              <a:t>C-space </a:t>
            </a:r>
            <a:r>
              <a:rPr lang="zh-TW" altLang="en-US" dirty="0"/>
              <a:t>上幫障礙物長出膨脹層後，我們可以從機器人的中心對著膨脹層做兩切線。這個錐形區域便代表著節點</a:t>
            </a:r>
            <a:r>
              <a:rPr lang="en-US" altLang="zh-TW" dirty="0"/>
              <a:t>A</a:t>
            </a:r>
            <a:r>
              <a:rPr lang="zh-TW" altLang="en-US" dirty="0"/>
              <a:t>朝著這範圍內的方向移動，都有可能造成與</a:t>
            </a:r>
            <a:r>
              <a:rPr lang="en-US" altLang="zh-TW" dirty="0"/>
              <a:t>B</a:t>
            </a:r>
            <a:r>
              <a:rPr lang="zh-TW" altLang="en-US" dirty="0"/>
              <a:t>相撞。</a:t>
            </a:r>
          </a:p>
          <a:p>
            <a:r>
              <a:rPr lang="zh-TW" altLang="en-US" dirty="0"/>
              <a:t>接著，我們轉換一下視角，把這個錐形區域歸納進機器人的速度空間中。現在，這個範圍象徵著所有可能造成</a:t>
            </a:r>
            <a:r>
              <a:rPr lang="en-US" altLang="zh-TW" dirty="0"/>
              <a:t>AB</a:t>
            </a:r>
            <a:r>
              <a:rPr lang="zh-TW" altLang="en-US" dirty="0"/>
              <a:t>碰撞的相對速度</a:t>
            </a:r>
            <a:r>
              <a:rPr lang="en-US" altLang="zh-TW" dirty="0" err="1"/>
              <a:t>v_AB</a:t>
            </a:r>
            <a:r>
              <a:rPr lang="zh-TW" altLang="en-US" dirty="0"/>
              <a:t>集合。而這個區域又可被稱為碰撞錐，</a:t>
            </a:r>
            <a:r>
              <a:rPr lang="en-US" altLang="zh-TW" dirty="0"/>
              <a:t>collision cone</a:t>
            </a:r>
            <a:r>
              <a:rPr lang="zh-TW" altLang="en-US" dirty="0"/>
              <a:t>。</a:t>
            </a:r>
          </a:p>
          <a:p>
            <a:r>
              <a:rPr lang="zh-TW" altLang="en-US" dirty="0"/>
              <a:t>當</a:t>
            </a:r>
            <a:r>
              <a:rPr lang="en-US" altLang="zh-TW" dirty="0"/>
              <a:t>B</a:t>
            </a:r>
            <a:r>
              <a:rPr lang="zh-TW" altLang="en-US" dirty="0"/>
              <a:t>的速度為</a:t>
            </a:r>
            <a:r>
              <a:rPr lang="en-US" altLang="zh-TW" dirty="0"/>
              <a:t>0</a:t>
            </a:r>
            <a:r>
              <a:rPr lang="zh-TW" altLang="en-US" dirty="0"/>
              <a:t>，</a:t>
            </a:r>
            <a:r>
              <a:rPr lang="en-US" altLang="zh-TW" dirty="0" err="1"/>
              <a:t>v_AB</a:t>
            </a:r>
            <a:r>
              <a:rPr lang="zh-TW" altLang="en-US" dirty="0"/>
              <a:t>這相對速度本身就是機器人的速度。但是，當障礙物本身有速度，而我們又想值觀地知道節點</a:t>
            </a:r>
            <a:r>
              <a:rPr lang="en-US" altLang="zh-TW" dirty="0"/>
              <a:t>A</a:t>
            </a:r>
            <a:r>
              <a:rPr lang="zh-TW" altLang="en-US" dirty="0"/>
              <a:t>究竟有那些速度向量是危險的話，便需要將這個碰撞錐平移。</a:t>
            </a:r>
          </a:p>
          <a:p>
            <a:r>
              <a:rPr lang="zh-TW" altLang="en-US" dirty="0"/>
              <a:t>平移的方式，是將這個區域的元素，通通加上</a:t>
            </a:r>
            <a:r>
              <a:rPr lang="en-US" altLang="zh-TW" dirty="0" err="1"/>
              <a:t>v_B</a:t>
            </a:r>
            <a:r>
              <a:rPr lang="zh-TW" altLang="en-US" dirty="0"/>
              <a:t>向量。而得到的這個新範圍便稱為</a:t>
            </a:r>
            <a:r>
              <a:rPr lang="en-US" altLang="zh-TW" dirty="0"/>
              <a:t>Velocity Obstacle</a:t>
            </a:r>
            <a:r>
              <a:rPr lang="zh-TW" altLang="en-US" dirty="0"/>
              <a:t>，也就是</a:t>
            </a:r>
            <a:r>
              <a:rPr lang="en-US" altLang="zh-TW" dirty="0"/>
              <a:t>VO</a:t>
            </a:r>
            <a:r>
              <a:rPr lang="zh-TW" altLang="en-US" dirty="0"/>
              <a:t>，代表著所有會造成碰撞的</a:t>
            </a:r>
            <a:r>
              <a:rPr lang="en-US" altLang="zh-TW" dirty="0" err="1"/>
              <a:t>v_A</a:t>
            </a:r>
            <a:r>
              <a:rPr lang="zh-TW" altLang="en-US" dirty="0"/>
              <a:t>速度。我們應該避免選擇這個範圍內的速度向量作為機器人下一步的動作。</a:t>
            </a:r>
            <a:endParaRPr lang="en-US" altLang="zh-TW" dirty="0"/>
          </a:p>
          <a:p>
            <a:endParaRPr lang="en-US" altLang="zh-TW" dirty="0"/>
          </a:p>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為了讓機器人更合理的閃避障礙物，有需多文獻對速度空間中的</a:t>
            </a:r>
            <a:r>
              <a:rPr lang="en-US" altLang="zh-TW" dirty="0"/>
              <a:t>VO</a:t>
            </a:r>
            <a:r>
              <a:rPr lang="zh-TW" altLang="en-US" dirty="0"/>
              <a:t>區域進行修整</a:t>
            </a:r>
            <a:r>
              <a:rPr lang="en-US" altLang="zh-TW" dirty="0"/>
              <a:t>:</a:t>
            </a:r>
          </a:p>
          <a:p>
            <a:pPr marL="228600" indent="-228600">
              <a:buFont typeface="+mj-lt"/>
              <a:buAutoNum type="arabicPeriod"/>
            </a:pPr>
            <a:r>
              <a:rPr lang="zh-TW" altLang="en-US" dirty="0"/>
              <a:t>第一個是對原本的</a:t>
            </a:r>
            <a:r>
              <a:rPr lang="en-US" altLang="zh-TW" dirty="0"/>
              <a:t>VO</a:t>
            </a:r>
            <a:r>
              <a:rPr lang="zh-TW" altLang="en-US" dirty="0"/>
              <a:t>區域進行修剪。</a:t>
            </a:r>
            <a:endParaRPr lang="en-US" altLang="zh-TW" dirty="0"/>
          </a:p>
          <a:p>
            <a:pPr marL="685800" lvl="1" indent="-228600">
              <a:buFont typeface="Arial" panose="020B0604020202020204" pitchFamily="34" charset="0"/>
              <a:buChar char="•"/>
            </a:pPr>
            <a:r>
              <a:rPr lang="zh-TW" altLang="en-US" dirty="0"/>
              <a:t>原因是</a:t>
            </a:r>
            <a:r>
              <a:rPr lang="en-US" altLang="zh-TW" dirty="0"/>
              <a:t>:</a:t>
            </a:r>
            <a:r>
              <a:rPr lang="zh-TW" altLang="en-US" dirty="0"/>
              <a:t> 節點</a:t>
            </a:r>
            <a:r>
              <a:rPr lang="en-US" altLang="zh-TW" dirty="0"/>
              <a:t>A</a:t>
            </a:r>
            <a:r>
              <a:rPr lang="zh-TW" altLang="en-US" dirty="0"/>
              <a:t>的速度向量即便落在危險區域，只要越靠近</a:t>
            </a:r>
            <a:r>
              <a:rPr lang="en-US" altLang="zh-TW" dirty="0"/>
              <a:t>VO</a:t>
            </a:r>
            <a:r>
              <a:rPr lang="zh-TW" altLang="en-US" dirty="0"/>
              <a:t>頂點實際上機器人與障礙物碰撞的時間便越晚。</a:t>
            </a:r>
            <a:endParaRPr lang="en-US" altLang="zh-TW" dirty="0"/>
          </a:p>
          <a:p>
            <a:pPr marL="457200" lvl="1" indent="0">
              <a:buFont typeface="Arial" panose="020B0604020202020204" pitchFamily="34" charset="0"/>
              <a:buNone/>
            </a:pPr>
            <a:r>
              <a:rPr lang="en-US" altLang="zh-TW" dirty="0"/>
              <a:t>-&gt; </a:t>
            </a:r>
            <a:r>
              <a:rPr lang="zh-TW" altLang="en-US" dirty="0"/>
              <a:t>因此參考</a:t>
            </a:r>
            <a:r>
              <a:rPr lang="en-US" altLang="zh-TW" dirty="0"/>
              <a:t>TTC</a:t>
            </a:r>
            <a:r>
              <a:rPr lang="zh-TW" altLang="en-US" dirty="0"/>
              <a:t>的概念，定義一個安全時間界線</a:t>
            </a:r>
            <a:r>
              <a:rPr lang="en-US" altLang="zh-TW" dirty="0"/>
              <a:t>tau</a:t>
            </a:r>
            <a:r>
              <a:rPr lang="zh-TW" altLang="en-US" dirty="0"/>
              <a:t>。將</a:t>
            </a:r>
            <a:r>
              <a:rPr lang="en-US" altLang="zh-TW" dirty="0"/>
              <a:t>tau</a:t>
            </a:r>
            <a:r>
              <a:rPr lang="zh-TW" altLang="en-US" dirty="0"/>
              <a:t>秒後的碰撞視為非緊急事件，僅針對安全時間內的碰撞做迴避。</a:t>
            </a:r>
            <a:endParaRPr lang="en-US" altLang="zh-TW" dirty="0"/>
          </a:p>
          <a:p>
            <a:pPr marL="228600" indent="-228600">
              <a:buFont typeface="+mj-lt"/>
              <a:buAutoNum type="arabicPeriod"/>
            </a:pPr>
            <a:r>
              <a:rPr lang="zh-TW" altLang="en-US" dirty="0"/>
              <a:t>第二個是基於障礙物的位置不準確性，對原本的</a:t>
            </a:r>
            <a:r>
              <a:rPr lang="en-US" altLang="zh-TW" dirty="0"/>
              <a:t>VO</a:t>
            </a:r>
            <a:r>
              <a:rPr lang="zh-TW" altLang="en-US" dirty="0"/>
              <a:t>區域做擴張。</a:t>
            </a:r>
            <a:endParaRPr lang="en-US" altLang="zh-TW" dirty="0"/>
          </a:p>
          <a:p>
            <a:pPr marL="228600" indent="-228600">
              <a:buFont typeface="+mj-lt"/>
              <a:buAutoNum type="arabicPeriod"/>
            </a:pPr>
            <a:r>
              <a:rPr lang="zh-TW" altLang="en-US" dirty="0"/>
              <a:t>第三個則是基於障礙物的速度不準確性，最</a:t>
            </a:r>
            <a:r>
              <a:rPr lang="en-US" altLang="zh-TW" dirty="0"/>
              <a:t>VO</a:t>
            </a:r>
            <a:r>
              <a:rPr lang="zh-TW" altLang="en-US" dirty="0"/>
              <a:t>區域進行擴張。</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56798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我簡短介紹一下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model predictive control</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最重要的一點是，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會運用</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數學模型</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去預測自身系統未來一段時間內的狀態。</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比方說我開車在路上，給定一序列的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油門、煞車、轉向等控制輸入</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秒內每一個時間點的車輛位置會出現在哪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我們首先會將</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一連串隨時間排序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控制輸入</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當設計變數，並且定義一個</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符合自身目的</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目標函數</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，比方說</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(1)</a:t>
            </a:r>
            <a:r>
              <a:rPr lang="zh-TW" altLang="en-US" dirty="0"/>
              <a:t>並且，可以在最佳化問題裡</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施加限制式</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以符合系統動態，像是速度限制或是預防碰撞等等。</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(2)</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接著，一旦最佳化得到結果，</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便將這</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最佳控制序列的第一組</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，也就是</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下一刻</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的動作，</a:t>
            </a:r>
            <a:r>
              <a:rPr lang="zh-TW" altLang="zh-TW" sz="1800" b="1" kern="100" dirty="0">
                <a:effectLst/>
                <a:latin typeface="Calibri" panose="020F0502020204030204" pitchFamily="34" charset="0"/>
                <a:ea typeface="新細明體" panose="02020500000000000000" pitchFamily="18" charset="-120"/>
                <a:cs typeface="Times New Roman" panose="02020603050405020304" pitchFamily="18" charset="0"/>
              </a:rPr>
              <a:t>輸入給系統</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171450" indent="-171450">
              <a:buFont typeface="Arial" panose="020B0604020202020204" pitchFamily="34" charset="0"/>
              <a:buChar char="•"/>
            </a:pPr>
            <a:r>
              <a:rPr lang="en-US" altLang="zh-TW" dirty="0"/>
              <a:t>(3)</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然後，我們便量測系統的真實狀態</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，並</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更新</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數學預測模型</a:t>
            </a:r>
            <a:endPar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endParaRPr>
          </a:p>
          <a:p>
            <a:pPr marL="171450" indent="-171450">
              <a:buFont typeface="Arial" panose="020B0604020202020204" pitchFamily="34" charset="0"/>
              <a:buChar char="•"/>
            </a:pPr>
            <a:r>
              <a:rPr lang="en-US" altLang="zh-TW" sz="1800" b="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en-US" sz="1800" b="0" dirty="0">
                <a:effectLst/>
                <a:latin typeface="Calibri" panose="020F0502020204030204" pitchFamily="34" charset="0"/>
                <a:ea typeface="新細明體" panose="02020500000000000000" pitchFamily="18" charset="-120"/>
                <a:cs typeface="Times New Roman" panose="02020603050405020304" pitchFamily="18" charset="0"/>
              </a:rPr>
              <a:t>最後，再回到步驟一繼續執行下一步的最佳化。如此不斷循環這個流程。</a:t>
            </a:r>
            <a:endParaRPr lang="en-US" altLang="zh-TW" b="0" dirty="0"/>
          </a:p>
          <a:p>
            <a:endParaRPr lang="en-US" altLang="zh-TW" dirty="0"/>
          </a:p>
          <a:p>
            <a:endParaRPr lang="en-US" altLang="zh-TW" dirty="0"/>
          </a:p>
          <a:p>
            <a:endParaRPr lang="en-US" altLang="zh-TW" dirty="0"/>
          </a:p>
          <a:p>
            <a:r>
              <a:rPr lang="zh-TW" altLang="en-US" dirty="0"/>
              <a:t>我簡短介紹一下</a:t>
            </a:r>
            <a:r>
              <a:rPr lang="en-US" altLang="zh-TW" dirty="0"/>
              <a:t>model predictive control</a:t>
            </a:r>
            <a:r>
              <a:rPr lang="zh-TW" altLang="en-US" dirty="0"/>
              <a:t>。最重要的一點是，</a:t>
            </a:r>
            <a:r>
              <a:rPr lang="en-US" altLang="zh-TW" dirty="0"/>
              <a:t>MPC</a:t>
            </a:r>
            <a:r>
              <a:rPr lang="zh-TW" altLang="en-US" dirty="0"/>
              <a:t>會運用數學模型去預測自身系統未來一段時間內的狀態。比方說我開車在路上，如果給定一序列的油門、煞車、轉向等控制輸入，</a:t>
            </a:r>
            <a:r>
              <a:rPr lang="en-US" altLang="zh-TW" dirty="0"/>
              <a:t>10</a:t>
            </a:r>
            <a:r>
              <a:rPr lang="zh-TW" altLang="en-US" dirty="0"/>
              <a:t>秒內我每一個時間點的車輛位置會出現在哪</a:t>
            </a:r>
            <a:r>
              <a:rPr lang="en-US" altLang="zh-TW" dirty="0"/>
              <a:t>?</a:t>
            </a:r>
          </a:p>
          <a:p>
            <a:r>
              <a:rPr lang="zh-TW" altLang="en-US" dirty="0"/>
              <a:t>我們首先會將一連串隨時間排序的控制輸入當設計變數，並且定義一個符合自身目的的目標函數，比方說最小化能源消耗，或最貼近目標等等。並且，我們可以施加限制式以符合系統動態，像是速度限制或是預防碰撞等等。</a:t>
            </a:r>
          </a:p>
          <a:p>
            <a:r>
              <a:rPr lang="zh-TW" altLang="en-US" dirty="0"/>
              <a:t>接著，一旦最佳化得到結果，</a:t>
            </a:r>
            <a:r>
              <a:rPr lang="en-US" altLang="zh-TW" dirty="0"/>
              <a:t>MPC</a:t>
            </a:r>
            <a:r>
              <a:rPr lang="zh-TW" altLang="en-US" dirty="0"/>
              <a:t>便將這最佳控制序列的第一組，也就是下一刻的動作，輸入給系統。</a:t>
            </a:r>
          </a:p>
          <a:p>
            <a:r>
              <a:rPr lang="zh-TW" altLang="en-US" dirty="0"/>
              <a:t>然後，我們便量測系統的真實狀態，以更新數學預測模型，並且再回到步驟一繼續執行下一步的最佳化。如此不斷循環這個流程。</a:t>
            </a:r>
            <a:endParaRPr lang="en-US" altLang="zh-TW" dirty="0"/>
          </a:p>
          <a:p>
            <a:endParaRPr lang="en-US" altLang="zh-TW" dirty="0"/>
          </a:p>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我的方法有點類似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MPC</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架構。</a:t>
            </a:r>
            <a:endParaRPr lang="en-US" altLang="zh-TW" dirty="0"/>
          </a:p>
          <a:p>
            <a:pPr marL="228600" indent="-228600">
              <a:buFont typeface="+mj-lt"/>
              <a:buAutoNum type="arabicPeriod"/>
            </a:pPr>
            <a:r>
              <a:rPr lang="zh-TW" altLang="en-US" dirty="0"/>
              <a:t>演算法會針對周遭的障礙物進行觀測 </a:t>
            </a:r>
            <a:r>
              <a:rPr lang="en-US" altLang="zh-TW" dirty="0"/>
              <a:t>-&gt;</a:t>
            </a:r>
            <a:r>
              <a:rPr lang="zh-TW" altLang="en-US" dirty="0"/>
              <a:t> 預測出他們未來的位置、速度，以及告訴我這些預測數據的信賴區間。</a:t>
            </a:r>
            <a:endParaRPr lang="en-US" altLang="zh-TW" dirty="0"/>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這些資訊都會被丟到最佳化步驟裡，成為建造一連串</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VO</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限制式的參數。</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另一方面，最佳化的目標函數會讓機器人盡量朝目標點邁進，並且平滑化機器人的速度序列。</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序列輸入被最佳化求解完成後，演算法會將這一連串速度的第一個命令輸出給機器人讓它移動。</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然後再重新執行這個迴圈。</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mj-lt"/>
              <a:buNone/>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後面的投影片我將會對這些流程多做介紹。</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buFont typeface="+mj-lt"/>
              <a:buAutoNum type="arabicPeriod"/>
            </a:pPr>
            <a:endParaRPr lang="en-US" altLang="zh-TW" dirty="0"/>
          </a:p>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21197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2025/4/10</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2025/4/10</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2025/4/10</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11.png"/><Relationship Id="rId7" Type="http://schemas.openxmlformats.org/officeDocument/2006/relationships/image" Target="../media/image23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40.png"/><Relationship Id="rId5" Type="http://schemas.openxmlformats.org/officeDocument/2006/relationships/image" Target="../media/image35.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1.png"/><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42" Type="http://schemas.openxmlformats.org/officeDocument/2006/relationships/image" Target="../media/image40.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2.xml"/><Relationship Id="rId29" Type="http://schemas.openxmlformats.org/officeDocument/2006/relationships/image" Target="../media/image77.png"/><Relationship Id="rId41" Type="http://schemas.openxmlformats.org/officeDocument/2006/relationships/image" Target="../media/image39.png"/><Relationship Id="rId1" Type="http://schemas.openxmlformats.org/officeDocument/2006/relationships/slideLayout" Target="../slideLayouts/slideLayout13.xml"/><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7.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4.xml.rels><?xml version="1.0" encoding="UTF-8" standalone="yes"?>
<Relationships xmlns="http://schemas.openxmlformats.org/package/2006/relationships"><Relationship Id="rId13" Type="http://schemas.openxmlformats.org/officeDocument/2006/relationships/image" Target="../media/image42.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1.png"/></Relationships>
</file>

<file path=ppt/slides/_rels/slide18.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3.mp4"/><Relationship Id="rId7" Type="http://schemas.openxmlformats.org/officeDocument/2006/relationships/image" Target="../media/image6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490.png"/><Relationship Id="rId11" Type="http://schemas.openxmlformats.org/officeDocument/2006/relationships/image" Target="../media/image370.png"/><Relationship Id="rId5" Type="http://schemas.openxmlformats.org/officeDocument/2006/relationships/image" Target="../media/image480.png"/><Relationship Id="rId10" Type="http://schemas.openxmlformats.org/officeDocument/2006/relationships/image" Target="../media/image360.png"/><Relationship Id="rId4" Type="http://schemas.openxmlformats.org/officeDocument/2006/relationships/image" Target="../media/image470.png"/><Relationship Id="rId9" Type="http://schemas.openxmlformats.org/officeDocument/2006/relationships/image" Target="../media/image350.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97.gif"/><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00.png"/><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10</a:t>
            </a:fld>
            <a:endParaRPr lang="zh-TW" altLang="en-US" sz="1400" dirty="0">
              <a:solidFill>
                <a:srgbClr val="663300"/>
              </a:solidFill>
            </a:endParaRPr>
          </a:p>
        </p:txBody>
      </p:sp>
      <p:grpSp>
        <p:nvGrpSpPr>
          <p:cNvPr id="3" name="群組 2">
            <a:extLst>
              <a:ext uri="{FF2B5EF4-FFF2-40B4-BE49-F238E27FC236}">
                <a16:creationId xmlns:a16="http://schemas.microsoft.com/office/drawing/2014/main" id="{7E10B6DE-8997-41AC-A9D3-DBE70ABF35B4}"/>
              </a:ext>
            </a:extLst>
          </p:cNvPr>
          <p:cNvGrpSpPr/>
          <p:nvPr/>
        </p:nvGrpSpPr>
        <p:grpSpPr>
          <a:xfrm>
            <a:off x="1335726" y="1698920"/>
            <a:ext cx="2197101" cy="1723999"/>
            <a:chOff x="1435100" y="1727611"/>
            <a:chExt cx="2586567" cy="1723999"/>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00D4B40-D917-4D77-B1DE-900A917AA48A}"/>
                </a:ext>
              </a:extLst>
            </p:cNvPr>
            <p:cNvSpPr txBox="1"/>
            <p:nvPr/>
          </p:nvSpPr>
          <p:spPr>
            <a:xfrm>
              <a:off x="1588991" y="1727611"/>
              <a:ext cx="227878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grpSp>
      <p:grpSp>
        <p:nvGrpSpPr>
          <p:cNvPr id="8" name="群組 7">
            <a:extLst>
              <a:ext uri="{FF2B5EF4-FFF2-40B4-BE49-F238E27FC236}">
                <a16:creationId xmlns:a16="http://schemas.microsoft.com/office/drawing/2014/main" id="{1F3DFA47-997E-4C18-AB88-C2BAB3668606}"/>
              </a:ext>
            </a:extLst>
          </p:cNvPr>
          <p:cNvGrpSpPr/>
          <p:nvPr/>
        </p:nvGrpSpPr>
        <p:grpSpPr>
          <a:xfrm>
            <a:off x="4254076" y="1698920"/>
            <a:ext cx="2586567" cy="2638993"/>
            <a:chOff x="4802716" y="1703243"/>
            <a:chExt cx="2586567" cy="1793604"/>
          </a:xfrm>
        </p:grpSpPr>
        <p:sp>
          <p:nvSpPr>
            <p:cNvPr id="14" name="矩形 13">
              <a:extLst>
                <a:ext uri="{FF2B5EF4-FFF2-40B4-BE49-F238E27FC236}">
                  <a16:creationId xmlns:a16="http://schemas.microsoft.com/office/drawing/2014/main" id="{3D4D02D0-79F3-49DE-A223-210A97BA2F9E}"/>
                </a:ext>
              </a:extLst>
            </p:cNvPr>
            <p:cNvSpPr/>
            <p:nvPr/>
          </p:nvSpPr>
          <p:spPr>
            <a:xfrm>
              <a:off x="4802716" y="1954261"/>
              <a:ext cx="2586567" cy="1542586"/>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pic>
        <p:nvPicPr>
          <p:cNvPr id="2050" name="Picture 2">
            <a:extLst>
              <a:ext uri="{FF2B5EF4-FFF2-40B4-BE49-F238E27FC236}">
                <a16:creationId xmlns:a16="http://schemas.microsoft.com/office/drawing/2014/main" id="{8930ED6E-E69F-47D1-A6B8-694A24F1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2204867"/>
            <a:ext cx="12192000"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11</a:t>
            </a:fld>
            <a:endParaRPr lang="zh-TW" altLang="en-US" sz="1400" dirty="0">
              <a:solidFill>
                <a:srgbClr val="663300"/>
              </a:solidFill>
            </a:endParaRPr>
          </a:p>
        </p:txBody>
      </p:sp>
      <p:grpSp>
        <p:nvGrpSpPr>
          <p:cNvPr id="1029" name="群組 1028">
            <a:extLst>
              <a:ext uri="{FF2B5EF4-FFF2-40B4-BE49-F238E27FC236}">
                <a16:creationId xmlns:a16="http://schemas.microsoft.com/office/drawing/2014/main" id="{084681C2-A273-4B6A-8CC2-69E60368A5DA}"/>
              </a:ext>
            </a:extLst>
          </p:cNvPr>
          <p:cNvGrpSpPr>
            <a:grpSpLocks noChangeAspect="1"/>
          </p:cNvGrpSpPr>
          <p:nvPr/>
        </p:nvGrpSpPr>
        <p:grpSpPr>
          <a:xfrm>
            <a:off x="7536299" y="250950"/>
            <a:ext cx="4420475" cy="2021679"/>
            <a:chOff x="788219" y="2121866"/>
            <a:chExt cx="5195702" cy="2335159"/>
          </a:xfrm>
        </p:grpSpPr>
        <p:grpSp>
          <p:nvGrpSpPr>
            <p:cNvPr id="9" name="群組 8">
              <a:extLst>
                <a:ext uri="{FF2B5EF4-FFF2-40B4-BE49-F238E27FC236}">
                  <a16:creationId xmlns:a16="http://schemas.microsoft.com/office/drawing/2014/main" id="{BA05D54E-38FE-473A-AB2D-49C075BB446E}"/>
                </a:ext>
              </a:extLst>
            </p:cNvPr>
            <p:cNvGrpSpPr/>
            <p:nvPr/>
          </p:nvGrpSpPr>
          <p:grpSpPr>
            <a:xfrm>
              <a:off x="788219" y="2121866"/>
              <a:ext cx="4439411" cy="2335159"/>
              <a:chOff x="4822141" y="838683"/>
              <a:chExt cx="4439411" cy="2335159"/>
            </a:xfrm>
          </p:grpSpPr>
          <p:sp>
            <p:nvSpPr>
              <p:cNvPr id="14" name="橢圓 13">
                <a:extLst>
                  <a:ext uri="{FF2B5EF4-FFF2-40B4-BE49-F238E27FC236}">
                    <a16:creationId xmlns:a16="http://schemas.microsoft.com/office/drawing/2014/main" id="{5F6356B2-0932-492D-87D0-2D8837E01C0D}"/>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4"/>
                    <a:stretch>
                      <a:fillRect b="-26923"/>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a:endCxn id="16"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stCxn id="17" idx="1"/>
                <a:endCxn id="30"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stCxn id="18" idx="0"/>
                <a:endCxn id="30"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stCxn id="19" idx="0"/>
                <a:endCxn id="30"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文字方塊 65">
              <a:extLst>
                <a:ext uri="{FF2B5EF4-FFF2-40B4-BE49-F238E27FC236}">
                  <a16:creationId xmlns:a16="http://schemas.microsoft.com/office/drawing/2014/main" id="{A682090A-AAAA-47B1-8BE0-F7D9185D262D}"/>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1027" name="直線接點 1026">
              <a:extLst>
                <a:ext uri="{FF2B5EF4-FFF2-40B4-BE49-F238E27FC236}">
                  <a16:creationId xmlns:a16="http://schemas.microsoft.com/office/drawing/2014/main" id="{2281F43C-E9E0-481B-9C6B-8DF6F8DCC507}"/>
                </a:ext>
              </a:extLst>
            </p:cNvPr>
            <p:cNvCxnSpPr>
              <a:cxnSpLocks/>
              <a:stCxn id="14"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grpSp>
        <p:nvGrpSpPr>
          <p:cNvPr id="1034" name="群組 1033">
            <a:extLst>
              <a:ext uri="{FF2B5EF4-FFF2-40B4-BE49-F238E27FC236}">
                <a16:creationId xmlns:a16="http://schemas.microsoft.com/office/drawing/2014/main" id="{BAE0CF85-2D89-440E-A263-7881B1A6C61B}"/>
              </a:ext>
            </a:extLst>
          </p:cNvPr>
          <p:cNvGrpSpPr/>
          <p:nvPr/>
        </p:nvGrpSpPr>
        <p:grpSpPr>
          <a:xfrm>
            <a:off x="3121071" y="2045069"/>
            <a:ext cx="5118094" cy="3474667"/>
            <a:chOff x="377165" y="943341"/>
            <a:chExt cx="5118094" cy="3474667"/>
          </a:xfrm>
        </p:grpSpPr>
        <p:sp>
          <p:nvSpPr>
            <p:cNvPr id="1032" name="矩形: 圓角 1031">
              <a:extLst>
                <a:ext uri="{FF2B5EF4-FFF2-40B4-BE49-F238E27FC236}">
                  <a16:creationId xmlns:a16="http://schemas.microsoft.com/office/drawing/2014/main" id="{CF33A8A0-399E-4F9C-AF7A-F34ED64010B0}"/>
                </a:ext>
              </a:extLst>
            </p:cNvPr>
            <p:cNvSpPr/>
            <p:nvPr/>
          </p:nvSpPr>
          <p:spPr>
            <a:xfrm>
              <a:off x="377165" y="1358135"/>
              <a:ext cx="5118094" cy="3059873"/>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圖片 1030">
              <a:extLst>
                <a:ext uri="{FF2B5EF4-FFF2-40B4-BE49-F238E27FC236}">
                  <a16:creationId xmlns:a16="http://schemas.microsoft.com/office/drawing/2014/main" id="{7E101646-CCFA-4403-9029-7F07BC15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23" y="2207574"/>
              <a:ext cx="4105275" cy="1828800"/>
            </a:xfrm>
            <a:prstGeom prst="rect">
              <a:avLst/>
            </a:prstGeom>
          </p:spPr>
        </p:pic>
        <p:sp>
          <p:nvSpPr>
            <p:cNvPr id="74" name="矩形: 圓角 73">
              <a:extLst>
                <a:ext uri="{FF2B5EF4-FFF2-40B4-BE49-F238E27FC236}">
                  <a16:creationId xmlns:a16="http://schemas.microsoft.com/office/drawing/2014/main" id="{B53DA802-74E3-4908-BFF5-C5B60FAB3B1A}"/>
                </a:ext>
              </a:extLst>
            </p:cNvPr>
            <p:cNvSpPr/>
            <p:nvPr/>
          </p:nvSpPr>
          <p:spPr>
            <a:xfrm>
              <a:off x="1346800" y="1632966"/>
              <a:ext cx="310752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Constant Velocity model</a:t>
              </a:r>
              <a:endParaRPr lang="zh-TW" altLang="en-US" dirty="0">
                <a:solidFill>
                  <a:srgbClr val="0070C0"/>
                </a:solidFill>
              </a:endParaRPr>
            </a:p>
          </p:txBody>
        </p:sp>
        <p:sp>
          <p:nvSpPr>
            <p:cNvPr id="1033" name="文字方塊 1032">
              <a:extLst>
                <a:ext uri="{FF2B5EF4-FFF2-40B4-BE49-F238E27FC236}">
                  <a16:creationId xmlns:a16="http://schemas.microsoft.com/office/drawing/2014/main" id="{F7D0FE32-1CBE-4B34-82ED-3F391F53AAAA}"/>
                </a:ext>
              </a:extLst>
            </p:cNvPr>
            <p:cNvSpPr txBox="1"/>
            <p:nvPr/>
          </p:nvSpPr>
          <p:spPr>
            <a:xfrm>
              <a:off x="1843262" y="943341"/>
              <a:ext cx="2185900" cy="461665"/>
            </a:xfrm>
            <a:prstGeom prst="rect">
              <a:avLst/>
            </a:prstGeom>
            <a:noFill/>
          </p:spPr>
          <p:txBody>
            <a:bodyPr wrap="square" rtlCol="0">
              <a:spAutoFit/>
            </a:bodyPr>
            <a:lstStyle/>
            <a:p>
              <a:r>
                <a:rPr lang="en-US" altLang="zh-TW" sz="2400" b="1" dirty="0">
                  <a:solidFill>
                    <a:srgbClr val="663300"/>
                  </a:solidFill>
                </a:rPr>
                <a:t>Kalman Filter</a:t>
              </a:r>
              <a:endParaRPr lang="zh-TW" altLang="en-US" sz="2400" b="1" dirty="0">
                <a:solidFill>
                  <a:srgbClr val="663300"/>
                </a:solidFill>
              </a:endParaRPr>
            </a:p>
          </p:txBody>
        </p:sp>
      </p:grpSp>
      <p:grpSp>
        <p:nvGrpSpPr>
          <p:cNvPr id="1044" name="群組 1043">
            <a:extLst>
              <a:ext uri="{FF2B5EF4-FFF2-40B4-BE49-F238E27FC236}">
                <a16:creationId xmlns:a16="http://schemas.microsoft.com/office/drawing/2014/main" id="{04195D58-41D0-4794-9749-5861A0C62817}"/>
              </a:ext>
            </a:extLst>
          </p:cNvPr>
          <p:cNvGrpSpPr/>
          <p:nvPr/>
        </p:nvGrpSpPr>
        <p:grpSpPr>
          <a:xfrm>
            <a:off x="778217" y="3211831"/>
            <a:ext cx="1708866" cy="1300576"/>
            <a:chOff x="6091493" y="330076"/>
            <a:chExt cx="1708866" cy="1300576"/>
          </a:xfrm>
        </p:grpSpPr>
        <p:sp>
          <p:nvSpPr>
            <p:cNvPr id="1042" name="矩形: 圓角 1041">
              <a:extLst>
                <a:ext uri="{FF2B5EF4-FFF2-40B4-BE49-F238E27FC236}">
                  <a16:creationId xmlns:a16="http://schemas.microsoft.com/office/drawing/2014/main" id="{3EB6BCA7-E963-4512-979C-F6361A88B303}"/>
                </a:ext>
              </a:extLst>
            </p:cNvPr>
            <p:cNvSpPr/>
            <p:nvPr/>
          </p:nvSpPr>
          <p:spPr>
            <a:xfrm>
              <a:off x="6391061" y="688235"/>
              <a:ext cx="991785" cy="9424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文字方塊 1038">
              <a:extLst>
                <a:ext uri="{FF2B5EF4-FFF2-40B4-BE49-F238E27FC236}">
                  <a16:creationId xmlns:a16="http://schemas.microsoft.com/office/drawing/2014/main" id="{664A7A97-2DF3-4206-AA3C-F4BD29B69CCC}"/>
                </a:ext>
              </a:extLst>
            </p:cNvPr>
            <p:cNvSpPr txBox="1"/>
            <p:nvPr/>
          </p:nvSpPr>
          <p:spPr>
            <a:xfrm>
              <a:off x="6518840" y="1196702"/>
              <a:ext cx="854642" cy="369332"/>
            </a:xfrm>
            <a:prstGeom prst="rect">
              <a:avLst/>
            </a:prstGeom>
            <a:noFill/>
          </p:spPr>
          <p:txBody>
            <a:bodyPr wrap="square" rtlCol="0">
              <a:spAutoFit/>
            </a:bodyPr>
            <a:lstStyle/>
            <a:p>
              <a:r>
                <a:rPr lang="en-US" altLang="zh-TW" dirty="0"/>
                <a:t>noise</a:t>
              </a:r>
              <a:endParaRPr lang="zh-TW" altLang="en-US" dirty="0"/>
            </a:p>
          </p:txBody>
        </p:sp>
        <p:grpSp>
          <p:nvGrpSpPr>
            <p:cNvPr id="1041" name="群組 1040">
              <a:extLst>
                <a:ext uri="{FF2B5EF4-FFF2-40B4-BE49-F238E27FC236}">
                  <a16:creationId xmlns:a16="http://schemas.microsoft.com/office/drawing/2014/main" id="{435F0A57-968C-4156-9065-1E936657C944}"/>
                </a:ext>
              </a:extLst>
            </p:cNvPr>
            <p:cNvGrpSpPr/>
            <p:nvPr/>
          </p:nvGrpSpPr>
          <p:grpSpPr>
            <a:xfrm>
              <a:off x="6486461" y="710795"/>
              <a:ext cx="800986" cy="633315"/>
              <a:chOff x="6486461" y="710795"/>
              <a:chExt cx="800986" cy="633315"/>
            </a:xfrm>
          </p:grpSpPr>
          <mc:AlternateContent xmlns:mc="http://schemas.openxmlformats.org/markup-compatibility/2006" xmlns:a14="http://schemas.microsoft.com/office/drawing/2010/main">
            <mc:Choice Requires="a14">
              <p:sp>
                <p:nvSpPr>
                  <p:cNvPr id="1038" name="文字方塊 1037">
                    <a:extLst>
                      <a:ext uri="{FF2B5EF4-FFF2-40B4-BE49-F238E27FC236}">
                        <a16:creationId xmlns:a16="http://schemas.microsoft.com/office/drawing/2014/main" id="{D40143E2-AC01-4C6D-90F7-8CE73B7F3874}"/>
                      </a:ext>
                    </a:extLst>
                  </p:cNvPr>
                  <p:cNvSpPr txBox="1"/>
                  <p:nvPr/>
                </p:nvSpPr>
                <p:spPr>
                  <a:xfrm>
                    <a:off x="6486461" y="710795"/>
                    <a:ext cx="800986"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1038" name="文字方塊 1037">
                    <a:extLst>
                      <a:ext uri="{FF2B5EF4-FFF2-40B4-BE49-F238E27FC236}">
                        <a16:creationId xmlns:a16="http://schemas.microsoft.com/office/drawing/2014/main" id="{D40143E2-AC01-4C6D-90F7-8CE73B7F3874}"/>
                      </a:ext>
                    </a:extLst>
                  </p:cNvPr>
                  <p:cNvSpPr txBox="1">
                    <a:spLocks noRot="1" noChangeAspect="1" noMove="1" noResize="1" noEditPoints="1" noAdjustHandles="1" noChangeArrowheads="1" noChangeShapeType="1" noTextEdit="1"/>
                  </p:cNvSpPr>
                  <p:nvPr/>
                </p:nvSpPr>
                <p:spPr>
                  <a:xfrm>
                    <a:off x="6486461" y="710795"/>
                    <a:ext cx="800986" cy="370486"/>
                  </a:xfrm>
                  <a:prstGeom prst="rect">
                    <a:avLst/>
                  </a:prstGeom>
                  <a:blipFill>
                    <a:blip r:embed="rId6"/>
                    <a:stretch>
                      <a:fillRect b="-8197"/>
                    </a:stretch>
                  </a:blipFill>
                </p:spPr>
                <p:txBody>
                  <a:bodyPr/>
                  <a:lstStyle/>
                  <a:p>
                    <a:r>
                      <a:rPr lang="zh-TW" altLang="en-US">
                        <a:noFill/>
                      </a:rPr>
                      <a:t> </a:t>
                    </a:r>
                  </a:p>
                </p:txBody>
              </p:sp>
            </mc:Fallback>
          </mc:AlternateContent>
          <p:sp>
            <p:nvSpPr>
              <p:cNvPr id="1040" name="文字方塊 1039">
                <a:extLst>
                  <a:ext uri="{FF2B5EF4-FFF2-40B4-BE49-F238E27FC236}">
                    <a16:creationId xmlns:a16="http://schemas.microsoft.com/office/drawing/2014/main" id="{B3040A67-F569-45F3-8F17-01C8F4634203}"/>
                  </a:ext>
                </a:extLst>
              </p:cNvPr>
              <p:cNvSpPr txBox="1"/>
              <p:nvPr/>
            </p:nvSpPr>
            <p:spPr>
              <a:xfrm>
                <a:off x="6735852" y="974778"/>
                <a:ext cx="262028" cy="369332"/>
              </a:xfrm>
              <a:prstGeom prst="rect">
                <a:avLst/>
              </a:prstGeom>
              <a:noFill/>
            </p:spPr>
            <p:txBody>
              <a:bodyPr wrap="square" rtlCol="0">
                <a:spAutoFit/>
              </a:bodyPr>
              <a:lstStyle/>
              <a:p>
                <a:r>
                  <a:rPr lang="en-US" altLang="zh-TW" dirty="0"/>
                  <a:t>+</a:t>
                </a:r>
                <a:endParaRPr lang="zh-TW" altLang="en-US" dirty="0"/>
              </a:p>
            </p:txBody>
          </p:sp>
        </p:grpSp>
        <p:sp>
          <p:nvSpPr>
            <p:cNvPr id="1043" name="文字方塊 1042">
              <a:extLst>
                <a:ext uri="{FF2B5EF4-FFF2-40B4-BE49-F238E27FC236}">
                  <a16:creationId xmlns:a16="http://schemas.microsoft.com/office/drawing/2014/main" id="{9763CC9E-2904-46B6-B683-538778DB714C}"/>
                </a:ext>
              </a:extLst>
            </p:cNvPr>
            <p:cNvSpPr txBox="1"/>
            <p:nvPr/>
          </p:nvSpPr>
          <p:spPr>
            <a:xfrm>
              <a:off x="6091493" y="330076"/>
              <a:ext cx="1708866" cy="400110"/>
            </a:xfrm>
            <a:prstGeom prst="rect">
              <a:avLst/>
            </a:prstGeom>
            <a:noFill/>
          </p:spPr>
          <p:txBody>
            <a:bodyPr wrap="square" rtlCol="0">
              <a:spAutoFit/>
            </a:bodyPr>
            <a:lstStyle/>
            <a:p>
              <a:r>
                <a:rPr lang="en-US" altLang="zh-TW" sz="2000" b="1" dirty="0">
                  <a:solidFill>
                    <a:srgbClr val="C00000"/>
                  </a:solidFill>
                </a:rPr>
                <a:t>Observation</a:t>
              </a:r>
              <a:endParaRPr lang="zh-TW" altLang="en-US" sz="2000" b="1" dirty="0">
                <a:solidFill>
                  <a:srgbClr val="C00000"/>
                </a:solidFill>
              </a:endParaRPr>
            </a:p>
          </p:txBody>
        </p:sp>
      </p:grpSp>
      <p:sp>
        <p:nvSpPr>
          <p:cNvPr id="1045" name="箭號: 向右 1044">
            <a:extLst>
              <a:ext uri="{FF2B5EF4-FFF2-40B4-BE49-F238E27FC236}">
                <a16:creationId xmlns:a16="http://schemas.microsoft.com/office/drawing/2014/main" id="{EACE9558-1C28-49F0-A025-749CF46AE402}"/>
              </a:ext>
            </a:extLst>
          </p:cNvPr>
          <p:cNvSpPr/>
          <p:nvPr/>
        </p:nvSpPr>
        <p:spPr>
          <a:xfrm>
            <a:off x="2270739" y="3848311"/>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0CB374B9-4D3A-41F5-BD9F-596D78A9ECDB}"/>
              </a:ext>
            </a:extLst>
          </p:cNvPr>
          <p:cNvSpPr/>
          <p:nvPr/>
        </p:nvSpPr>
        <p:spPr>
          <a:xfrm>
            <a:off x="8434547" y="3827552"/>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3" name="群組 2">
            <a:extLst>
              <a:ext uri="{FF2B5EF4-FFF2-40B4-BE49-F238E27FC236}">
                <a16:creationId xmlns:a16="http://schemas.microsoft.com/office/drawing/2014/main" id="{7BA140AA-00EE-4FA6-9A14-597B3254E29F}"/>
              </a:ext>
            </a:extLst>
          </p:cNvPr>
          <p:cNvGrpSpPr/>
          <p:nvPr/>
        </p:nvGrpSpPr>
        <p:grpSpPr>
          <a:xfrm>
            <a:off x="9357580" y="2564144"/>
            <a:ext cx="1559788" cy="2604835"/>
            <a:chOff x="9357580" y="2564144"/>
            <a:chExt cx="1559788" cy="2604835"/>
          </a:xfrm>
        </p:grpSpPr>
        <p:grpSp>
          <p:nvGrpSpPr>
            <p:cNvPr id="1051" name="群組 1050">
              <a:extLst>
                <a:ext uri="{FF2B5EF4-FFF2-40B4-BE49-F238E27FC236}">
                  <a16:creationId xmlns:a16="http://schemas.microsoft.com/office/drawing/2014/main" id="{19E8BE7B-15BA-4E16-995E-6C7742E640B2}"/>
                </a:ext>
              </a:extLst>
            </p:cNvPr>
            <p:cNvGrpSpPr/>
            <p:nvPr/>
          </p:nvGrpSpPr>
          <p:grpSpPr>
            <a:xfrm>
              <a:off x="9357580" y="2564144"/>
              <a:ext cx="1559788" cy="2604835"/>
              <a:chOff x="8605768" y="1440046"/>
              <a:chExt cx="1559788" cy="2604835"/>
            </a:xfrm>
          </p:grpSpPr>
          <p:sp>
            <p:nvSpPr>
              <p:cNvPr id="1050" name="矩形: 圓角 1049">
                <a:extLst>
                  <a:ext uri="{FF2B5EF4-FFF2-40B4-BE49-F238E27FC236}">
                    <a16:creationId xmlns:a16="http://schemas.microsoft.com/office/drawing/2014/main" id="{72D83DCD-DCE2-4F27-AF15-B17D7CE4AEE0}"/>
                  </a:ext>
                </a:extLst>
              </p:cNvPr>
              <p:cNvSpPr/>
              <p:nvPr/>
            </p:nvSpPr>
            <p:spPr>
              <a:xfrm>
                <a:off x="8605768" y="1814513"/>
                <a:ext cx="1559788" cy="22303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9" name="群組 1048">
                <a:extLst>
                  <a:ext uri="{FF2B5EF4-FFF2-40B4-BE49-F238E27FC236}">
                    <a16:creationId xmlns:a16="http://schemas.microsoft.com/office/drawing/2014/main" id="{56CFA7D5-F304-4784-9C28-075C84F438FE}"/>
                  </a:ext>
                </a:extLst>
              </p:cNvPr>
              <p:cNvGrpSpPr/>
              <p:nvPr/>
            </p:nvGrpSpPr>
            <p:grpSpPr>
              <a:xfrm>
                <a:off x="8723659" y="2040855"/>
                <a:ext cx="1402522" cy="1837351"/>
                <a:chOff x="8372183" y="2157222"/>
                <a:chExt cx="1402522" cy="1837351"/>
              </a:xfrm>
            </p:grpSpPr>
            <mc:AlternateContent xmlns:mc="http://schemas.openxmlformats.org/markup-compatibility/2006" xmlns:a14="http://schemas.microsoft.com/office/drawing/2010/main">
              <mc:Choice Requires="a14">
                <p:sp>
                  <p:nvSpPr>
                    <p:cNvPr id="1046" name="文字方塊 1045">
                      <a:extLst>
                        <a:ext uri="{FF2B5EF4-FFF2-40B4-BE49-F238E27FC236}">
                          <a16:creationId xmlns:a16="http://schemas.microsoft.com/office/drawing/2014/main" id="{76789A66-F7B5-4B36-9374-B2BB448C1A14}"/>
                        </a:ext>
                      </a:extLst>
                    </p:cNvPr>
                    <p:cNvSpPr txBox="1"/>
                    <p:nvPr/>
                  </p:nvSpPr>
                  <p:spPr>
                    <a:xfrm>
                      <a:off x="9073243" y="216168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1046" name="文字方塊 1045">
                      <a:extLst>
                        <a:ext uri="{FF2B5EF4-FFF2-40B4-BE49-F238E27FC236}">
                          <a16:creationId xmlns:a16="http://schemas.microsoft.com/office/drawing/2014/main" id="{76789A66-F7B5-4B36-9374-B2BB448C1A14}"/>
                        </a:ext>
                      </a:extLst>
                    </p:cNvPr>
                    <p:cNvSpPr txBox="1">
                      <a:spLocks noRot="1" noChangeAspect="1" noMove="1" noResize="1" noEditPoints="1" noAdjustHandles="1" noChangeArrowheads="1" noChangeShapeType="1" noTextEdit="1"/>
                    </p:cNvSpPr>
                    <p:nvPr/>
                  </p:nvSpPr>
                  <p:spPr>
                    <a:xfrm>
                      <a:off x="9073243" y="2161682"/>
                      <a:ext cx="624994" cy="99956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44C067FD-8BC9-4BAE-81B8-7D50BB48EE78}"/>
                        </a:ext>
                      </a:extLst>
                    </p:cNvPr>
                    <p:cNvSpPr txBox="1"/>
                    <p:nvPr/>
                  </p:nvSpPr>
                  <p:spPr>
                    <a:xfrm>
                      <a:off x="8407226" y="215722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89" name="文字方塊 88">
                      <a:extLst>
                        <a:ext uri="{FF2B5EF4-FFF2-40B4-BE49-F238E27FC236}">
                          <a16:creationId xmlns:a16="http://schemas.microsoft.com/office/drawing/2014/main" id="{44C067FD-8BC9-4BAE-81B8-7D50BB48EE78}"/>
                        </a:ext>
                      </a:extLst>
                    </p:cNvPr>
                    <p:cNvSpPr txBox="1">
                      <a:spLocks noRot="1" noChangeAspect="1" noMove="1" noResize="1" noEditPoints="1" noAdjustHandles="1" noChangeArrowheads="1" noChangeShapeType="1" noTextEdit="1"/>
                    </p:cNvSpPr>
                    <p:nvPr/>
                  </p:nvSpPr>
                  <p:spPr>
                    <a:xfrm>
                      <a:off x="8407226" y="2157222"/>
                      <a:ext cx="624994" cy="999569"/>
                    </a:xfrm>
                    <a:prstGeom prst="rect">
                      <a:avLst/>
                    </a:prstGeom>
                    <a:blipFill>
                      <a:blip r:embed="rId8"/>
                      <a:stretch>
                        <a:fillRect/>
                      </a:stretch>
                    </a:blipFill>
                  </p:spPr>
                  <p:txBody>
                    <a:bodyPr/>
                    <a:lstStyle/>
                    <a:p>
                      <a:r>
                        <a:rPr lang="zh-TW" altLang="en-US">
                          <a:noFill/>
                        </a:rPr>
                        <a:t> </a:t>
                      </a:r>
                    </a:p>
                  </p:txBody>
                </p:sp>
              </mc:Fallback>
            </mc:AlternateContent>
            <p:sp>
              <p:nvSpPr>
                <p:cNvPr id="1047" name="文字方塊 1046">
                  <a:extLst>
                    <a:ext uri="{FF2B5EF4-FFF2-40B4-BE49-F238E27FC236}">
                      <a16:creationId xmlns:a16="http://schemas.microsoft.com/office/drawing/2014/main" id="{116137AB-1D5A-47F6-8263-BBCA5A44A013}"/>
                    </a:ext>
                  </a:extLst>
                </p:cNvPr>
                <p:cNvSpPr txBox="1"/>
                <p:nvPr/>
              </p:nvSpPr>
              <p:spPr>
                <a:xfrm>
                  <a:off x="8372183" y="3348242"/>
                  <a:ext cx="1402522" cy="646331"/>
                </a:xfrm>
                <a:prstGeom prst="rect">
                  <a:avLst/>
                </a:prstGeom>
                <a:noFill/>
              </p:spPr>
              <p:txBody>
                <a:bodyPr wrap="square" rtlCol="0">
                  <a:spAutoFit/>
                </a:bodyPr>
                <a:lstStyle/>
                <a:p>
                  <a:pPr algn="ctr"/>
                  <a:r>
                    <a:rPr lang="en-US" altLang="zh-TW" dirty="0"/>
                    <a:t>Variance (confidence)</a:t>
                  </a:r>
                  <a:endParaRPr lang="zh-TW" altLang="en-US" dirty="0"/>
                </a:p>
              </p:txBody>
            </p:sp>
            <p:sp>
              <p:nvSpPr>
                <p:cNvPr id="1048" name="文字方塊 1047">
                  <a:extLst>
                    <a:ext uri="{FF2B5EF4-FFF2-40B4-BE49-F238E27FC236}">
                      <a16:creationId xmlns:a16="http://schemas.microsoft.com/office/drawing/2014/main" id="{9ED7F48E-0F6E-441C-8071-DC235984216C}"/>
                    </a:ext>
                  </a:extLst>
                </p:cNvPr>
                <p:cNvSpPr txBox="1"/>
                <p:nvPr/>
              </p:nvSpPr>
              <p:spPr>
                <a:xfrm>
                  <a:off x="8868433" y="3115474"/>
                  <a:ext cx="373962" cy="369332"/>
                </a:xfrm>
                <a:prstGeom prst="rect">
                  <a:avLst/>
                </a:prstGeom>
                <a:noFill/>
              </p:spPr>
              <p:txBody>
                <a:bodyPr wrap="square" rtlCol="0">
                  <a:spAutoFit/>
                </a:bodyPr>
                <a:lstStyle/>
                <a:p>
                  <a:r>
                    <a:rPr lang="en-US" altLang="zh-TW" dirty="0"/>
                    <a:t>&amp;</a:t>
                  </a:r>
                  <a:endParaRPr lang="zh-TW" altLang="en-US" dirty="0"/>
                </a:p>
              </p:txBody>
            </p:sp>
          </p:grpSp>
          <p:sp>
            <p:nvSpPr>
              <p:cNvPr id="94" name="文字方塊 93">
                <a:extLst>
                  <a:ext uri="{FF2B5EF4-FFF2-40B4-BE49-F238E27FC236}">
                    <a16:creationId xmlns:a16="http://schemas.microsoft.com/office/drawing/2014/main" id="{7D040DAB-9311-4547-BE84-711ABB4EF8F8}"/>
                  </a:ext>
                </a:extLst>
              </p:cNvPr>
              <p:cNvSpPr txBox="1"/>
              <p:nvPr/>
            </p:nvSpPr>
            <p:spPr>
              <a:xfrm>
                <a:off x="8649942" y="1440046"/>
                <a:ext cx="1487507" cy="400110"/>
              </a:xfrm>
              <a:prstGeom prst="rect">
                <a:avLst/>
              </a:prstGeom>
              <a:noFill/>
            </p:spPr>
            <p:txBody>
              <a:bodyPr wrap="square" rtlCol="0">
                <a:spAutoFit/>
              </a:bodyPr>
              <a:lstStyle/>
              <a:p>
                <a:r>
                  <a:rPr lang="en-US" altLang="zh-TW" sz="2000" b="1" dirty="0">
                    <a:solidFill>
                      <a:srgbClr val="C00000"/>
                    </a:solidFill>
                  </a:rPr>
                  <a:t>Prediction</a:t>
                </a:r>
                <a:endParaRPr lang="zh-TW" altLang="en-US" sz="2000" b="1" dirty="0">
                  <a:solidFill>
                    <a:srgbClr val="C00000"/>
                  </a:solidFill>
                </a:endParaRPr>
              </a:p>
            </p:txBody>
          </p:sp>
        </p:grpSp>
        <p:sp>
          <p:nvSpPr>
            <p:cNvPr id="2" name="文字方塊 1">
              <a:extLst>
                <a:ext uri="{FF2B5EF4-FFF2-40B4-BE49-F238E27FC236}">
                  <a16:creationId xmlns:a16="http://schemas.microsoft.com/office/drawing/2014/main" id="{2E0ADDB7-2511-41F3-B351-96A316E7B5C3}"/>
                </a:ext>
              </a:extLst>
            </p:cNvPr>
            <p:cNvSpPr txBox="1"/>
            <p:nvPr/>
          </p:nvSpPr>
          <p:spPr>
            <a:xfrm>
              <a:off x="10043545" y="3432664"/>
              <a:ext cx="307162" cy="369332"/>
            </a:xfrm>
            <a:prstGeom prst="rect">
              <a:avLst/>
            </a:prstGeom>
            <a:noFill/>
          </p:spPr>
          <p:txBody>
            <a:bodyPr wrap="square" rtlCol="0">
              <a:spAutoFit/>
            </a:bodyPr>
            <a:lstStyle/>
            <a:p>
              <a:r>
                <a:rPr lang="en-US" altLang="zh-TW" dirty="0"/>
                <a:t>,</a:t>
              </a:r>
              <a:endParaRPr lang="zh-TW" altLang="en-US" dirty="0"/>
            </a:p>
          </p:txBody>
        </p:sp>
      </p:gr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12</a:t>
            </a:fld>
            <a:endParaRPr lang="zh-TW" altLang="en-US" sz="1400" dirty="0">
              <a:solidFill>
                <a:srgbClr val="663300"/>
              </a:solidFill>
            </a:endParaRPr>
          </a:p>
        </p:txBody>
      </p:sp>
      <p:pic>
        <p:nvPicPr>
          <p:cNvPr id="1028" name="Predictor">
            <a:hlinkClick r:id="" action="ppaction://media"/>
            <a:extLst>
              <a:ext uri="{FF2B5EF4-FFF2-40B4-BE49-F238E27FC236}">
                <a16:creationId xmlns:a16="http://schemas.microsoft.com/office/drawing/2014/main" id="{EAB895C4-FBA9-4BAA-ADAC-011ED76A83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485" t="9199" r="30000" b="5325"/>
          <a:stretch/>
        </p:blipFill>
        <p:spPr>
          <a:xfrm>
            <a:off x="7701680" y="97930"/>
            <a:ext cx="3966403" cy="5712203"/>
          </a:xfrm>
          <a:prstGeom prst="rect">
            <a:avLst/>
          </a:prstGeom>
        </p:spPr>
      </p:pic>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Prediction—Example </a:t>
            </a:r>
            <a:endParaRPr lang="zh-TW" altLang="en-US" dirty="0"/>
          </a:p>
        </p:txBody>
      </p:sp>
      <p:grpSp>
        <p:nvGrpSpPr>
          <p:cNvPr id="54" name="群組 53">
            <a:extLst>
              <a:ext uri="{FF2B5EF4-FFF2-40B4-BE49-F238E27FC236}">
                <a16:creationId xmlns:a16="http://schemas.microsoft.com/office/drawing/2014/main" id="{40920BC8-55FF-40B9-9C01-6A1919E1B716}"/>
              </a:ext>
            </a:extLst>
          </p:cNvPr>
          <p:cNvGrpSpPr>
            <a:grpSpLocks noChangeAspect="1"/>
          </p:cNvGrpSpPr>
          <p:nvPr/>
        </p:nvGrpSpPr>
        <p:grpSpPr>
          <a:xfrm>
            <a:off x="333271" y="2020901"/>
            <a:ext cx="6931431" cy="3170050"/>
            <a:chOff x="788219" y="2121866"/>
            <a:chExt cx="5195702" cy="2335159"/>
          </a:xfrm>
        </p:grpSpPr>
        <p:grpSp>
          <p:nvGrpSpPr>
            <p:cNvPr id="55" name="群組 54">
              <a:extLst>
                <a:ext uri="{FF2B5EF4-FFF2-40B4-BE49-F238E27FC236}">
                  <a16:creationId xmlns:a16="http://schemas.microsoft.com/office/drawing/2014/main" id="{3F9A49EF-D72D-4938-825F-73170C4F4F68}"/>
                </a:ext>
              </a:extLst>
            </p:cNvPr>
            <p:cNvGrpSpPr/>
            <p:nvPr/>
          </p:nvGrpSpPr>
          <p:grpSpPr>
            <a:xfrm>
              <a:off x="788219" y="2121866"/>
              <a:ext cx="4439411" cy="2335159"/>
              <a:chOff x="4822141" y="838683"/>
              <a:chExt cx="4439411" cy="2335159"/>
            </a:xfrm>
          </p:grpSpPr>
          <p:sp>
            <p:nvSpPr>
              <p:cNvPr id="58" name="橢圓 57">
                <a:extLst>
                  <a:ext uri="{FF2B5EF4-FFF2-40B4-BE49-F238E27FC236}">
                    <a16:creationId xmlns:a16="http://schemas.microsoft.com/office/drawing/2014/main" id="{02815393-F08F-4253-A68B-160051A8C093}"/>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59" name="手繪多邊形: 圖案 58">
                <a:extLst>
                  <a:ext uri="{FF2B5EF4-FFF2-40B4-BE49-F238E27FC236}">
                    <a16:creationId xmlns:a16="http://schemas.microsoft.com/office/drawing/2014/main" id="{16C6EEAC-D864-4306-A176-58645B238207}"/>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D27D845E-B8B4-4034-84FC-421B381469C8}"/>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D50AF4E-6F3F-451D-A0AB-CE4436104A53}"/>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144BB5E-9A77-4A1C-A7AA-48F7F380FD20}"/>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6BD2631-CD4F-4480-9682-34DC9A2DEC8E}"/>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2C96B447-A367-4F11-B741-B44E02EC1EA8}"/>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967BF01C-4516-4983-9CE8-0A048B3E532A}"/>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6F841B8-3578-439D-9CE3-73E7E8C69788}"/>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EDAF115-BD30-4A5C-B16B-5DCDDC9CC7CB}"/>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F84F852F-106B-4124-ABB9-F8AB94740C0E}"/>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a:extLst>
                  <a:ext uri="{FF2B5EF4-FFF2-40B4-BE49-F238E27FC236}">
                    <a16:creationId xmlns:a16="http://schemas.microsoft.com/office/drawing/2014/main" id="{05C862B4-7642-4912-A043-865580798F8D}"/>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33ADE0F7-D162-41EE-A546-5C9129EA6835}"/>
                  </a:ext>
                </a:extLst>
              </p:cNvPr>
              <p:cNvCxnSpPr>
                <a:cxnSpLocks/>
                <a:endCxn id="72"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FA7D1ED-1BC3-484E-8DDF-07A34E17CACE}"/>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6"/>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B721F59B-3650-4A7C-8696-7C3DD834FD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73" name="文字方塊 72">
                    <a:extLst>
                      <a:ext uri="{FF2B5EF4-FFF2-40B4-BE49-F238E27FC236}">
                        <a16:creationId xmlns:a16="http://schemas.microsoft.com/office/drawing/2014/main" id="{B721F59B-3650-4A7C-8696-7C3DD834FD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7"/>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D29950AA-3A12-44A7-B16C-3DD2A34DF550}"/>
                  </a:ext>
                </a:extLst>
              </p:cNvPr>
              <p:cNvCxnSpPr>
                <a:cxnSpLocks/>
                <a:stCxn id="73" idx="2"/>
                <a:endCxn id="60"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5BD7D799-723A-4D02-B553-C9F5D1C73254}"/>
                  </a:ext>
                </a:extLst>
              </p:cNvPr>
              <p:cNvCxnSpPr>
                <a:cxnSpLocks/>
                <a:stCxn id="61" idx="1"/>
                <a:endCxn id="73"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8DD7FFF-590D-4C61-9481-B7FA78737740}"/>
                  </a:ext>
                </a:extLst>
              </p:cNvPr>
              <p:cNvCxnSpPr>
                <a:cxnSpLocks/>
                <a:stCxn id="62" idx="0"/>
                <a:endCxn id="73"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5DA57B8-BA85-4DAD-9EE8-0BD3A06714A1}"/>
                  </a:ext>
                </a:extLst>
              </p:cNvPr>
              <p:cNvCxnSpPr>
                <a:cxnSpLocks/>
                <a:stCxn id="63" idx="0"/>
                <a:endCxn id="73"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72EF2B81-0188-4B17-B043-956044909298}"/>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57" name="直線接點 56">
              <a:extLst>
                <a:ext uri="{FF2B5EF4-FFF2-40B4-BE49-F238E27FC236}">
                  <a16:creationId xmlns:a16="http://schemas.microsoft.com/office/drawing/2014/main" id="{A5545A9C-98BC-4435-BB7D-ACF6B069AA26}"/>
                </a:ext>
              </a:extLst>
            </p:cNvPr>
            <p:cNvCxnSpPr>
              <a:cxnSpLocks/>
              <a:stCxn id="58"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0"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8"/>
                </p:tgtEl>
              </p:cMediaNode>
            </p:video>
            <p:seq concurrent="1" nextAc="seek">
              <p:cTn id="8" restart="whenNotActive" fill="hold" evtFilter="cancelBubble" nodeType="interactiveSeq">
                <p:stCondLst>
                  <p:cond evt="onClick" delay="0">
                    <p:tgtEl>
                      <p:spTgt spid="10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8"/>
                                        </p:tgtEl>
                                      </p:cBhvr>
                                    </p:cmd>
                                  </p:childTnLst>
                                </p:cTn>
                              </p:par>
                            </p:childTnLst>
                          </p:cTn>
                        </p:par>
                      </p:childTnLst>
                    </p:cTn>
                  </p:par>
                </p:childTnLst>
              </p:cTn>
              <p:nextCondLst>
                <p:cond evt="onClick" delay="0">
                  <p:tgtEl>
                    <p:spTgt spid="102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13</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787299" cy="1663568"/>
            <a:chOff x="1502164" y="4246695"/>
            <a:chExt cx="4787299"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787299"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677901" cy="1738185"/>
            <a:chOff x="1565442" y="2563451"/>
            <a:chExt cx="6535452"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535452"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423812" y="147739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pic>
        <p:nvPicPr>
          <p:cNvPr id="12" name="圖片 11">
            <a:extLst>
              <a:ext uri="{FF2B5EF4-FFF2-40B4-BE49-F238E27FC236}">
                <a16:creationId xmlns:a16="http://schemas.microsoft.com/office/drawing/2014/main" id="{D6B6B090-D296-49CC-AA8E-1E46812A3FF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26411" y="2993523"/>
            <a:ext cx="6537442" cy="991460"/>
          </a:xfrm>
          <a:prstGeom prst="rect">
            <a:avLst/>
          </a:prstGeom>
        </p:spPr>
      </p:pic>
      <p:pic>
        <p:nvPicPr>
          <p:cNvPr id="16" name="圖片 15">
            <a:extLst>
              <a:ext uri="{FF2B5EF4-FFF2-40B4-BE49-F238E27FC236}">
                <a16:creationId xmlns:a16="http://schemas.microsoft.com/office/drawing/2014/main" id="{13B9217E-ACD1-4DE9-8449-E4C26E1E972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92223" y="4592109"/>
            <a:ext cx="4457700" cy="1209675"/>
          </a:xfrm>
          <a:prstGeom prst="rect">
            <a:avLst/>
          </a:prstGeom>
        </p:spPr>
      </p:pic>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14</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15</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Holonomic Robot</a:t>
            </a:r>
            <a:endParaRPr lang="zh-TW" altLang="en-US" dirty="0"/>
          </a:p>
        </p:txBody>
      </p:sp>
      <p:pic>
        <p:nvPicPr>
          <p:cNvPr id="13" name="圖片 12">
            <a:extLst>
              <a:ext uri="{FF2B5EF4-FFF2-40B4-BE49-F238E27FC236}">
                <a16:creationId xmlns:a16="http://schemas.microsoft.com/office/drawing/2014/main" id="{D2B2A4E3-9AB4-466A-99BF-A75D0FE2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27" y="1578445"/>
            <a:ext cx="4124325" cy="1123950"/>
          </a:xfrm>
          <a:prstGeom prst="rect">
            <a:avLst/>
          </a:prstGeom>
        </p:spPr>
      </p:pic>
      <p:pic>
        <p:nvPicPr>
          <p:cNvPr id="1028" name="Picture 4">
            <a:extLst>
              <a:ext uri="{FF2B5EF4-FFF2-40B4-BE49-F238E27FC236}">
                <a16:creationId xmlns:a16="http://schemas.microsoft.com/office/drawing/2014/main" id="{90C34AFA-4148-41A6-A9C4-94B3E40D5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62476" y="3289943"/>
            <a:ext cx="4010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30DAA5AF-6F83-4E69-BA9D-A8CC01D5FDA3}"/>
              </a:ext>
            </a:extLst>
          </p:cNvPr>
          <p:cNvSpPr/>
          <p:nvPr/>
        </p:nvSpPr>
        <p:spPr>
          <a:xfrm>
            <a:off x="1974943" y="2875754"/>
            <a:ext cx="1526059" cy="363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GBM</a:t>
            </a:r>
            <a:endParaRPr lang="zh-TW" altLang="en-US" sz="2400" b="1" dirty="0"/>
          </a:p>
        </p:txBody>
      </p:sp>
      <p:pic>
        <p:nvPicPr>
          <p:cNvPr id="1032" name="Picture 8">
            <a:extLst>
              <a:ext uri="{FF2B5EF4-FFF2-40B4-BE49-F238E27FC236}">
                <a16:creationId xmlns:a16="http://schemas.microsoft.com/office/drawing/2014/main" id="{D2C3E98C-082B-4F66-ABF3-E4CA86394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459" y="3225005"/>
            <a:ext cx="2614178" cy="25370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04278213-7989-4FAA-AE80-536CEC0DCAF2}"/>
              </a:ext>
            </a:extLst>
          </p:cNvPr>
          <p:cNvCxnSpPr>
            <a:cxnSpLocks/>
          </p:cNvCxnSpPr>
          <p:nvPr/>
        </p:nvCxnSpPr>
        <p:spPr>
          <a:xfrm>
            <a:off x="5148662" y="1643877"/>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6A89377-6725-401F-8EBD-6C6FE6C4D79A}"/>
              </a:ext>
            </a:extLst>
          </p:cNvPr>
          <p:cNvSpPr txBox="1"/>
          <p:nvPr/>
        </p:nvSpPr>
        <p:spPr>
          <a:xfrm>
            <a:off x="5474229" y="1349924"/>
            <a:ext cx="6573795" cy="2677656"/>
          </a:xfrm>
          <a:prstGeom prst="rect">
            <a:avLst/>
          </a:prstGeom>
          <a:noFill/>
        </p:spPr>
        <p:txBody>
          <a:bodyPr wrap="square" rtlCol="0">
            <a:spAutoFit/>
          </a:bodyPr>
          <a:lstStyle/>
          <a:p>
            <a:r>
              <a:rPr lang="en-US" altLang="zh-TW" sz="2400" dirty="0"/>
              <a:t>Assumptions:</a:t>
            </a:r>
          </a:p>
          <a:p>
            <a:pPr marL="342900" indent="-342900">
              <a:buFont typeface="Arial" panose="020B0604020202020204" pitchFamily="34" charset="0"/>
              <a:buChar char="•"/>
            </a:pPr>
            <a:r>
              <a:rPr lang="en-US" altLang="zh-TW" sz="2400" dirty="0"/>
              <a:t>Perfect control</a:t>
            </a:r>
          </a:p>
          <a:p>
            <a:pPr marL="342900" indent="-342900">
              <a:buFont typeface="Arial" panose="020B0604020202020204" pitchFamily="34" charset="0"/>
              <a:buChar char="•"/>
            </a:pPr>
            <a:r>
              <a:rPr lang="en-US" altLang="zh-TW" sz="2400" dirty="0"/>
              <a:t>Consider a linear TN-curve of motors (acceleration constraints &amp; maximum velocity limit)</a:t>
            </a:r>
          </a:p>
          <a:p>
            <a:pPr marL="342900" indent="-342900">
              <a:buFont typeface="Arial" panose="020B0604020202020204" pitchFamily="34" charset="0"/>
              <a:buChar char="•"/>
            </a:pPr>
            <a:r>
              <a:rPr lang="en-US" altLang="zh-TW" sz="2400" dirty="0"/>
              <a:t>The confronted tire forces will balance out</a:t>
            </a:r>
          </a:p>
          <a:p>
            <a:pPr marL="342900" indent="-342900">
              <a:buFont typeface="Arial" panose="020B0604020202020204" pitchFamily="34" charset="0"/>
              <a:buChar char="•"/>
            </a:pPr>
            <a:endParaRPr lang="zh-TW" altLang="en-US" sz="2400" dirty="0"/>
          </a:p>
        </p:txBody>
      </p:sp>
      <p:pic>
        <p:nvPicPr>
          <p:cNvPr id="1034" name="Picture 10" descr="image">
            <a:extLst>
              <a:ext uri="{FF2B5EF4-FFF2-40B4-BE49-F238E27FC236}">
                <a16:creationId xmlns:a16="http://schemas.microsoft.com/office/drawing/2014/main" id="{2D4502F8-1DD4-4832-91BB-95DF117F7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974" y="3739496"/>
            <a:ext cx="1959758" cy="1793179"/>
          </a:xfrm>
          <a:prstGeom prst="rect">
            <a:avLst/>
          </a:prstGeom>
          <a:noFill/>
          <a:extLst>
            <a:ext uri="{909E8E84-426E-40DD-AFC4-6F175D3DCCD1}">
              <a14:hiddenFill xmlns:a14="http://schemas.microsoft.com/office/drawing/2010/main">
                <a:solidFill>
                  <a:srgbClr val="FFFFFF"/>
                </a:solidFill>
              </a14:hiddenFill>
            </a:ext>
          </a:extLst>
        </p:spPr>
      </p:pic>
      <p:sp>
        <p:nvSpPr>
          <p:cNvPr id="16" name="箭號: 向右 15">
            <a:extLst>
              <a:ext uri="{FF2B5EF4-FFF2-40B4-BE49-F238E27FC236}">
                <a16:creationId xmlns:a16="http://schemas.microsoft.com/office/drawing/2014/main" id="{D3108DF9-2AF6-4B9E-9248-428B1D496D39}"/>
              </a:ext>
            </a:extLst>
          </p:cNvPr>
          <p:cNvSpPr/>
          <p:nvPr/>
        </p:nvSpPr>
        <p:spPr>
          <a:xfrm>
            <a:off x="8092947" y="4636086"/>
            <a:ext cx="419126" cy="3027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566904E-168E-45BB-986C-3E7B5A77455D}"/>
              </a:ext>
            </a:extLst>
          </p:cNvPr>
          <p:cNvSpPr/>
          <p:nvPr/>
        </p:nvSpPr>
        <p:spPr>
          <a:xfrm>
            <a:off x="5983759" y="5649802"/>
            <a:ext cx="1946189"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Linear TN-curve</a:t>
            </a: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2B35011-7B57-4473-A592-DF5CF2E2D35C}"/>
                  </a:ext>
                </a:extLst>
              </p:cNvPr>
              <p:cNvSpPr/>
              <p:nvPr/>
            </p:nvSpPr>
            <p:spPr>
              <a:xfrm>
                <a:off x="8774459" y="5649802"/>
                <a:ext cx="2574270"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 constraints &amp;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𝑣</m:t>
                        </m:r>
                      </m:e>
                      <m:sub>
                        <m:r>
                          <m:rPr>
                            <m:sty m:val="p"/>
                          </m:rPr>
                          <a:rPr lang="en-US" altLang="zh-TW" i="1" dirty="0" smtClean="0">
                            <a:latin typeface="Cambria Math" panose="02040503050406030204" pitchFamily="18" charset="0"/>
                          </a:rPr>
                          <m:t>max</m:t>
                        </m:r>
                      </m:sub>
                    </m:sSub>
                    <m:r>
                      <a:rPr lang="zh-TW" altLang="en-US" i="1" dirty="0" err="1" smtClean="0">
                        <a:latin typeface="Cambria Math" panose="02040503050406030204" pitchFamily="18" charset="0"/>
                      </a:rPr>
                      <m:t>⁡</m:t>
                    </m:r>
                  </m:oMath>
                </a14:m>
                <a:endParaRPr lang="zh-TW" altLang="en-US" dirty="0"/>
              </a:p>
            </p:txBody>
          </p:sp>
        </mc:Choice>
        <mc:Fallback xmlns="">
          <p:sp>
            <p:nvSpPr>
              <p:cNvPr id="34" name="矩形 33">
                <a:extLst>
                  <a:ext uri="{FF2B5EF4-FFF2-40B4-BE49-F238E27FC236}">
                    <a16:creationId xmlns:a16="http://schemas.microsoft.com/office/drawing/2014/main" id="{A2B35011-7B57-4473-A592-DF5CF2E2D35C}"/>
                  </a:ext>
                </a:extLst>
              </p:cNvPr>
              <p:cNvSpPr>
                <a:spLocks noRot="1" noChangeAspect="1" noMove="1" noResize="1" noEditPoints="1" noAdjustHandles="1" noChangeArrowheads="1" noChangeShapeType="1" noTextEdit="1"/>
              </p:cNvSpPr>
              <p:nvPr/>
            </p:nvSpPr>
            <p:spPr>
              <a:xfrm>
                <a:off x="8774459" y="5649802"/>
                <a:ext cx="2574270" cy="284206"/>
              </a:xfrm>
              <a:prstGeom prst="rect">
                <a:avLst/>
              </a:prstGeom>
              <a:blipFill>
                <a:blip r:embed="rId7"/>
                <a:stretch>
                  <a:fillRect l="-706" t="-22917" b="-458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970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16</a:t>
            </a:fld>
            <a:endParaRPr lang="zh-TW" altLang="en-US" sz="1400" dirty="0">
              <a:solidFill>
                <a:srgbClr val="663300"/>
              </a:solidFill>
            </a:endParaRPr>
          </a:p>
        </p:txBody>
      </p:sp>
      <p:sp>
        <p:nvSpPr>
          <p:cNvPr id="26" name="標題 25">
            <a:extLst>
              <a:ext uri="{FF2B5EF4-FFF2-40B4-BE49-F238E27FC236}">
                <a16:creationId xmlns:a16="http://schemas.microsoft.com/office/drawing/2014/main" id="{02F43110-A8B6-436C-A58A-F6FAAAD60F36}"/>
              </a:ext>
            </a:extLst>
          </p:cNvPr>
          <p:cNvSpPr>
            <a:spLocks noGrp="1"/>
          </p:cNvSpPr>
          <p:nvPr>
            <p:ph type="title"/>
          </p:nvPr>
        </p:nvSpPr>
        <p:spPr>
          <a:xfrm>
            <a:off x="485054" y="-206552"/>
            <a:ext cx="10515600" cy="1325563"/>
          </a:xfrm>
        </p:spPr>
        <p:txBody>
          <a:bodyPr/>
          <a:lstStyle/>
          <a:p>
            <a:r>
              <a:rPr lang="en-US" altLang="zh-TW" dirty="0"/>
              <a:t>Experiments</a:t>
            </a:r>
            <a:endParaRPr lang="zh-TW" altLang="en-US" dirty="0"/>
          </a:p>
        </p:txBody>
      </p:sp>
      <p:sp>
        <p:nvSpPr>
          <p:cNvPr id="33" name="文字方塊 32">
            <a:extLst>
              <a:ext uri="{FF2B5EF4-FFF2-40B4-BE49-F238E27FC236}">
                <a16:creationId xmlns:a16="http://schemas.microsoft.com/office/drawing/2014/main" id="{586D8FDC-DBB5-4410-A8DE-376C6F885298}"/>
              </a:ext>
            </a:extLst>
          </p:cNvPr>
          <p:cNvSpPr txBox="1"/>
          <p:nvPr/>
        </p:nvSpPr>
        <p:spPr>
          <a:xfrm>
            <a:off x="599430" y="4409775"/>
            <a:ext cx="11036291" cy="1785104"/>
          </a:xfrm>
          <a:prstGeom prst="rect">
            <a:avLst/>
          </a:prstGeom>
          <a:noFill/>
        </p:spPr>
        <p:txBody>
          <a:bodyPr wrap="square" rtlCol="0">
            <a:spAutoFit/>
          </a:bodyPr>
          <a:lstStyle/>
          <a:p>
            <a:r>
              <a:rPr lang="en-US" altLang="zh-TW" sz="2000" b="1" dirty="0"/>
              <a:t>Assumptions:</a:t>
            </a:r>
          </a:p>
          <a:p>
            <a:pPr marL="285750" indent="-285750">
              <a:buFont typeface="Arial" panose="020B0604020202020204" pitchFamily="34" charset="0"/>
              <a:buChar char="•"/>
            </a:pPr>
            <a:r>
              <a:rPr lang="en-US" altLang="zh-TW" dirty="0"/>
              <a:t>All objects are assumed to be detected perfectly; however, Gaussian-distribution noise is added to simulate realistic sensor errors.</a:t>
            </a:r>
          </a:p>
          <a:p>
            <a:pPr marL="285750" indent="-285750">
              <a:buFont typeface="Arial" panose="020B0604020202020204" pitchFamily="34" charset="0"/>
              <a:buChar char="•"/>
            </a:pPr>
            <a:r>
              <a:rPr lang="en-US" altLang="zh-TW" dirty="0"/>
              <a:t>In cases where the optimization fails or returns no valid solution, the robot is assumed to halt for safety.</a:t>
            </a:r>
          </a:p>
          <a:p>
            <a:pPr marL="285750" indent="-285750">
              <a:buFont typeface="Arial" panose="020B0604020202020204" pitchFamily="34" charset="0"/>
              <a:buChar char="•"/>
            </a:pPr>
            <a:r>
              <a:rPr lang="en-US" altLang="zh-TW" dirty="0"/>
              <a:t>Algorithms’ run time is ignored.</a:t>
            </a:r>
          </a:p>
          <a:p>
            <a:endParaRPr lang="zh-TW" altLang="en-US" dirty="0"/>
          </a:p>
        </p:txBody>
      </p:sp>
      <p:graphicFrame>
        <p:nvGraphicFramePr>
          <p:cNvPr id="3" name="表格 8">
            <a:extLst>
              <a:ext uri="{FF2B5EF4-FFF2-40B4-BE49-F238E27FC236}">
                <a16:creationId xmlns:a16="http://schemas.microsoft.com/office/drawing/2014/main" id="{3A5F3649-F0E7-4499-8B3B-25FC0169DDB3}"/>
              </a:ext>
            </a:extLst>
          </p:cNvPr>
          <p:cNvGraphicFramePr>
            <a:graphicFrameLocks noGrp="1"/>
          </p:cNvGraphicFramePr>
          <p:nvPr>
            <p:extLst>
              <p:ext uri="{D42A27DB-BD31-4B8C-83A1-F6EECF244321}">
                <p14:modId xmlns:p14="http://schemas.microsoft.com/office/powerpoint/2010/main" val="176036014"/>
              </p:ext>
            </p:extLst>
          </p:nvPr>
        </p:nvGraphicFramePr>
        <p:xfrm>
          <a:off x="508737" y="768014"/>
          <a:ext cx="11126984" cy="3598346"/>
        </p:xfrm>
        <a:graphic>
          <a:graphicData uri="http://schemas.openxmlformats.org/drawingml/2006/table">
            <a:tbl>
              <a:tblPr firstRow="1" bandRow="1">
                <a:tableStyleId>{5C22544A-7EE6-4342-B048-85BDC9FD1C3A}</a:tableStyleId>
              </a:tblPr>
              <a:tblGrid>
                <a:gridCol w="2781746">
                  <a:extLst>
                    <a:ext uri="{9D8B030D-6E8A-4147-A177-3AD203B41FA5}">
                      <a16:colId xmlns:a16="http://schemas.microsoft.com/office/drawing/2014/main" val="1612623647"/>
                    </a:ext>
                  </a:extLst>
                </a:gridCol>
                <a:gridCol w="2781746">
                  <a:extLst>
                    <a:ext uri="{9D8B030D-6E8A-4147-A177-3AD203B41FA5}">
                      <a16:colId xmlns:a16="http://schemas.microsoft.com/office/drawing/2014/main" val="1568417067"/>
                    </a:ext>
                  </a:extLst>
                </a:gridCol>
                <a:gridCol w="2781746">
                  <a:extLst>
                    <a:ext uri="{9D8B030D-6E8A-4147-A177-3AD203B41FA5}">
                      <a16:colId xmlns:a16="http://schemas.microsoft.com/office/drawing/2014/main" val="2313280880"/>
                    </a:ext>
                  </a:extLst>
                </a:gridCol>
                <a:gridCol w="2781746">
                  <a:extLst>
                    <a:ext uri="{9D8B030D-6E8A-4147-A177-3AD203B41FA5}">
                      <a16:colId xmlns:a16="http://schemas.microsoft.com/office/drawing/2014/main" val="2693914504"/>
                    </a:ext>
                  </a:extLst>
                </a:gridCol>
              </a:tblGrid>
              <a:tr h="958363">
                <a:tc>
                  <a:txBody>
                    <a:bodyPr/>
                    <a:lstStyle/>
                    <a:p>
                      <a:r>
                        <a:rPr lang="en-US" altLang="zh-TW" dirty="0"/>
                        <a:t>(Scenario 1) Confront with a constant velocity obstacle</a:t>
                      </a:r>
                      <a:endParaRPr lang="zh-TW" altLang="en-US" dirty="0"/>
                    </a:p>
                  </a:txBody>
                  <a:tcPr/>
                </a:tc>
                <a:tc>
                  <a:txBody>
                    <a:bodyPr/>
                    <a:lstStyle/>
                    <a:p>
                      <a:r>
                        <a:rPr lang="en-US" altLang="zh-TW" dirty="0"/>
                        <a:t>(Scenario 2) Confront with a constant acceleration obstacle</a:t>
                      </a:r>
                      <a:endParaRPr lang="zh-TW" altLang="en-US" dirty="0"/>
                    </a:p>
                  </a:txBody>
                  <a:tcPr/>
                </a:tc>
                <a:tc>
                  <a:txBody>
                    <a:bodyPr/>
                    <a:lstStyle/>
                    <a:p>
                      <a:r>
                        <a:rPr lang="en-US" altLang="zh-TW" dirty="0"/>
                        <a:t>(Scenario 3) Confront with two types of obstacles</a:t>
                      </a:r>
                      <a:endParaRPr lang="zh-TW" altLang="en-US" dirty="0"/>
                    </a:p>
                  </a:txBody>
                  <a:tcPr/>
                </a:tc>
                <a:tc>
                  <a:txBody>
                    <a:bodyPr/>
                    <a:lstStyle/>
                    <a:p>
                      <a:r>
                        <a:rPr lang="en-US" altLang="zh-TW" dirty="0"/>
                        <a:t>(Scenario 4) Pass by five SHM obstacles</a:t>
                      </a:r>
                      <a:endParaRPr lang="zh-TW" altLang="en-US" dirty="0"/>
                    </a:p>
                  </a:txBody>
                  <a:tcPr/>
                </a:tc>
                <a:extLst>
                  <a:ext uri="{0D108BD9-81ED-4DB2-BD59-A6C34878D82A}">
                    <a16:rowId xmlns:a16="http://schemas.microsoft.com/office/drawing/2014/main" val="3000360436"/>
                  </a:ext>
                </a:extLst>
              </a:tr>
              <a:tr h="2639983">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165298907"/>
                  </a:ext>
                </a:extLst>
              </a:tr>
            </a:tbl>
          </a:graphicData>
        </a:graphic>
      </p:graphicFrame>
      <p:grpSp>
        <p:nvGrpSpPr>
          <p:cNvPr id="16" name="群組 15">
            <a:extLst>
              <a:ext uri="{FF2B5EF4-FFF2-40B4-BE49-F238E27FC236}">
                <a16:creationId xmlns:a16="http://schemas.microsoft.com/office/drawing/2014/main" id="{C89B1FCD-6BE7-4BF8-B7E1-E1B21EEACBC9}"/>
              </a:ext>
            </a:extLst>
          </p:cNvPr>
          <p:cNvGrpSpPr/>
          <p:nvPr/>
        </p:nvGrpSpPr>
        <p:grpSpPr>
          <a:xfrm>
            <a:off x="624957" y="1851647"/>
            <a:ext cx="2644615" cy="2422751"/>
            <a:chOff x="648728" y="2155428"/>
            <a:chExt cx="2644615" cy="2422751"/>
          </a:xfrm>
        </p:grpSpPr>
        <p:pic>
          <p:nvPicPr>
            <p:cNvPr id="10" name="圖片 9">
              <a:extLst>
                <a:ext uri="{FF2B5EF4-FFF2-40B4-BE49-F238E27FC236}">
                  <a16:creationId xmlns:a16="http://schemas.microsoft.com/office/drawing/2014/main" id="{0CFD070B-8976-4AD1-B611-BA481C5A7DC8}"/>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12" name="直線單箭頭接點 11">
              <a:extLst>
                <a:ext uri="{FF2B5EF4-FFF2-40B4-BE49-F238E27FC236}">
                  <a16:creationId xmlns:a16="http://schemas.microsoft.com/office/drawing/2014/main" id="{B0162B05-D9CD-42B0-89EE-29308C668D85}"/>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CCB0469-856E-4518-9C8F-F76EAC110E37}"/>
                </a:ext>
              </a:extLst>
            </p:cNvPr>
            <p:cNvSpPr txBox="1"/>
            <p:nvPr/>
          </p:nvSpPr>
          <p:spPr>
            <a:xfrm>
              <a:off x="1365422" y="2959961"/>
              <a:ext cx="1927921" cy="369332"/>
            </a:xfrm>
            <a:prstGeom prst="rect">
              <a:avLst/>
            </a:prstGeom>
            <a:noFill/>
          </p:spPr>
          <p:txBody>
            <a:bodyPr wrap="square" rtlCol="0">
              <a:spAutoFit/>
            </a:bodyPr>
            <a:lstStyle/>
            <a:p>
              <a:r>
                <a:rPr lang="en-US" altLang="zh-TW" dirty="0">
                  <a:solidFill>
                    <a:srgbClr val="170BFD"/>
                  </a:solidFill>
                </a:rPr>
                <a:t>constant velocity</a:t>
              </a:r>
              <a:endParaRPr lang="zh-TW" altLang="en-US" dirty="0">
                <a:solidFill>
                  <a:srgbClr val="170BFD"/>
                </a:solidFill>
              </a:endParaRPr>
            </a:p>
          </p:txBody>
        </p:sp>
      </p:grpSp>
      <p:grpSp>
        <p:nvGrpSpPr>
          <p:cNvPr id="19" name="群組 18">
            <a:extLst>
              <a:ext uri="{FF2B5EF4-FFF2-40B4-BE49-F238E27FC236}">
                <a16:creationId xmlns:a16="http://schemas.microsoft.com/office/drawing/2014/main" id="{2FA577AD-F37C-4BEE-8098-A1817CE460B2}"/>
              </a:ext>
            </a:extLst>
          </p:cNvPr>
          <p:cNvGrpSpPr/>
          <p:nvPr/>
        </p:nvGrpSpPr>
        <p:grpSpPr>
          <a:xfrm>
            <a:off x="3398958" y="1851647"/>
            <a:ext cx="2644616" cy="2422751"/>
            <a:chOff x="648728" y="2155428"/>
            <a:chExt cx="2644616" cy="2422751"/>
          </a:xfrm>
        </p:grpSpPr>
        <p:pic>
          <p:nvPicPr>
            <p:cNvPr id="20" name="圖片 19">
              <a:extLst>
                <a:ext uri="{FF2B5EF4-FFF2-40B4-BE49-F238E27FC236}">
                  <a16:creationId xmlns:a16="http://schemas.microsoft.com/office/drawing/2014/main" id="{39743B4F-FF53-4C47-9D09-41018AB10E83}"/>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21" name="直線單箭頭接點 20">
              <a:extLst>
                <a:ext uri="{FF2B5EF4-FFF2-40B4-BE49-F238E27FC236}">
                  <a16:creationId xmlns:a16="http://schemas.microsoft.com/office/drawing/2014/main" id="{B96C09C6-19E5-4584-AFC3-3D5D57A217F9}"/>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6B9DC40-FDA6-4447-ADDA-07D41FEAB9CA}"/>
                </a:ext>
              </a:extLst>
            </p:cNvPr>
            <p:cNvSpPr txBox="1"/>
            <p:nvPr/>
          </p:nvSpPr>
          <p:spPr>
            <a:xfrm>
              <a:off x="907586" y="2959961"/>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grpSp>
      <p:pic>
        <p:nvPicPr>
          <p:cNvPr id="17" name="圖片 16">
            <a:extLst>
              <a:ext uri="{FF2B5EF4-FFF2-40B4-BE49-F238E27FC236}">
                <a16:creationId xmlns:a16="http://schemas.microsoft.com/office/drawing/2014/main" id="{E961C6EA-42DD-4AAA-8D37-9C5CD932A145}"/>
              </a:ext>
            </a:extLst>
          </p:cNvPr>
          <p:cNvPicPr>
            <a:picLocks noChangeAspect="1"/>
          </p:cNvPicPr>
          <p:nvPr/>
        </p:nvPicPr>
        <p:blipFill rotWithShape="1">
          <a:blip r:embed="rId4"/>
          <a:srcRect l="22134" t="8288" r="8860" b="23102"/>
          <a:stretch/>
        </p:blipFill>
        <p:spPr>
          <a:xfrm>
            <a:off x="6187653" y="1845469"/>
            <a:ext cx="2557849" cy="2422750"/>
          </a:xfrm>
          <a:prstGeom prst="rect">
            <a:avLst/>
          </a:prstGeom>
        </p:spPr>
      </p:pic>
      <p:cxnSp>
        <p:nvCxnSpPr>
          <p:cNvPr id="23" name="直線單箭頭接點 22">
            <a:extLst>
              <a:ext uri="{FF2B5EF4-FFF2-40B4-BE49-F238E27FC236}">
                <a16:creationId xmlns:a16="http://schemas.microsoft.com/office/drawing/2014/main" id="{5280EF4C-7E4B-4CF8-B62F-230263B3E0FB}"/>
              </a:ext>
            </a:extLst>
          </p:cNvPr>
          <p:cNvCxnSpPr/>
          <p:nvPr/>
        </p:nvCxnSpPr>
        <p:spPr>
          <a:xfrm flipH="1">
            <a:off x="7386150" y="3339419"/>
            <a:ext cx="704850" cy="0"/>
          </a:xfrm>
          <a:prstGeom prst="straightConnector1">
            <a:avLst/>
          </a:prstGeom>
          <a:ln w="190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AutoShape 4" descr="image">
            <a:extLst>
              <a:ext uri="{FF2B5EF4-FFF2-40B4-BE49-F238E27FC236}">
                <a16:creationId xmlns:a16="http://schemas.microsoft.com/office/drawing/2014/main" id="{1D60857B-D986-49EC-8D60-0E412E0DDB8A}"/>
              </a:ext>
            </a:extLst>
          </p:cNvPr>
          <p:cNvSpPr>
            <a:spLocks noChangeAspect="1" noChangeArrowheads="1"/>
          </p:cNvSpPr>
          <p:nvPr/>
        </p:nvSpPr>
        <p:spPr bwMode="auto">
          <a:xfrm>
            <a:off x="5919829" y="297281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cxnSp>
        <p:nvCxnSpPr>
          <p:cNvPr id="27" name="直線單箭頭接點 26">
            <a:extLst>
              <a:ext uri="{FF2B5EF4-FFF2-40B4-BE49-F238E27FC236}">
                <a16:creationId xmlns:a16="http://schemas.microsoft.com/office/drawing/2014/main" id="{BE96CD4B-607D-482B-BFBE-BFF0C6D30C69}"/>
              </a:ext>
            </a:extLst>
          </p:cNvPr>
          <p:cNvCxnSpPr>
            <a:cxnSpLocks/>
          </p:cNvCxnSpPr>
          <p:nvPr/>
        </p:nvCxnSpPr>
        <p:spPr>
          <a:xfrm flipH="1">
            <a:off x="7974992" y="3206109"/>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3C5580F4-7ABC-4657-89ED-44FED672ADCA}"/>
              </a:ext>
            </a:extLst>
          </p:cNvPr>
          <p:cNvSpPr txBox="1"/>
          <p:nvPr/>
        </p:nvSpPr>
        <p:spPr>
          <a:xfrm>
            <a:off x="6355945" y="2814766"/>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sp>
        <p:nvSpPr>
          <p:cNvPr id="29" name="文字方塊 28">
            <a:extLst>
              <a:ext uri="{FF2B5EF4-FFF2-40B4-BE49-F238E27FC236}">
                <a16:creationId xmlns:a16="http://schemas.microsoft.com/office/drawing/2014/main" id="{F96064CD-AFF9-450F-B0DE-BEE76F413FFF}"/>
              </a:ext>
            </a:extLst>
          </p:cNvPr>
          <p:cNvSpPr txBox="1"/>
          <p:nvPr/>
        </p:nvSpPr>
        <p:spPr>
          <a:xfrm>
            <a:off x="6273698" y="3345820"/>
            <a:ext cx="2385758" cy="369332"/>
          </a:xfrm>
          <a:prstGeom prst="rect">
            <a:avLst/>
          </a:prstGeom>
          <a:noFill/>
        </p:spPr>
        <p:txBody>
          <a:bodyPr wrap="square" rtlCol="0">
            <a:spAutoFit/>
          </a:bodyPr>
          <a:lstStyle/>
          <a:p>
            <a:r>
              <a:rPr lang="en-US" altLang="zh-TW" dirty="0">
                <a:solidFill>
                  <a:srgbClr val="FF0000"/>
                </a:solidFill>
              </a:rPr>
              <a:t>constant velocity</a:t>
            </a:r>
            <a:endParaRPr lang="zh-TW" altLang="en-US" dirty="0">
              <a:solidFill>
                <a:srgbClr val="FF0000"/>
              </a:solidFill>
            </a:endParaRPr>
          </a:p>
        </p:txBody>
      </p:sp>
      <p:pic>
        <p:nvPicPr>
          <p:cNvPr id="25" name="圖片 24">
            <a:extLst>
              <a:ext uri="{FF2B5EF4-FFF2-40B4-BE49-F238E27FC236}">
                <a16:creationId xmlns:a16="http://schemas.microsoft.com/office/drawing/2014/main" id="{A4431BDE-CD41-47EB-979F-DCF5B80358C8}"/>
              </a:ext>
            </a:extLst>
          </p:cNvPr>
          <p:cNvPicPr>
            <a:picLocks noChangeAspect="1"/>
          </p:cNvPicPr>
          <p:nvPr/>
        </p:nvPicPr>
        <p:blipFill rotWithShape="1">
          <a:blip r:embed="rId5"/>
          <a:srcRect l="15421" t="17329" r="18442" b="16753"/>
          <a:stretch/>
        </p:blipFill>
        <p:spPr>
          <a:xfrm>
            <a:off x="8961654" y="1845469"/>
            <a:ext cx="2556435" cy="2422751"/>
          </a:xfrm>
          <a:prstGeom prst="rect">
            <a:avLst/>
          </a:prstGeom>
        </p:spPr>
      </p:pic>
      <p:cxnSp>
        <p:nvCxnSpPr>
          <p:cNvPr id="31" name="直線單箭頭接點 30">
            <a:extLst>
              <a:ext uri="{FF2B5EF4-FFF2-40B4-BE49-F238E27FC236}">
                <a16:creationId xmlns:a16="http://schemas.microsoft.com/office/drawing/2014/main" id="{33335322-6658-486C-B537-3F8DA2861E12}"/>
              </a:ext>
            </a:extLst>
          </p:cNvPr>
          <p:cNvCxnSpPr>
            <a:cxnSpLocks/>
          </p:cNvCxnSpPr>
          <p:nvPr/>
        </p:nvCxnSpPr>
        <p:spPr>
          <a:xfrm>
            <a:off x="9520351"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D86280AE-FC1A-4CC6-AB8C-1488C3522D29}"/>
              </a:ext>
            </a:extLst>
          </p:cNvPr>
          <p:cNvCxnSpPr>
            <a:cxnSpLocks/>
          </p:cNvCxnSpPr>
          <p:nvPr/>
        </p:nvCxnSpPr>
        <p:spPr>
          <a:xfrm flipV="1">
            <a:off x="9952151" y="2768031"/>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892F91D7-A7EE-462A-B8FC-F26D7685916C}"/>
              </a:ext>
            </a:extLst>
          </p:cNvPr>
          <p:cNvCxnSpPr>
            <a:cxnSpLocks/>
          </p:cNvCxnSpPr>
          <p:nvPr/>
        </p:nvCxnSpPr>
        <p:spPr>
          <a:xfrm flipV="1">
            <a:off x="10823688" y="2766443"/>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1A0E64C-0089-4E3B-B63E-24E0FDBC362B}"/>
              </a:ext>
            </a:extLst>
          </p:cNvPr>
          <p:cNvCxnSpPr>
            <a:cxnSpLocks/>
          </p:cNvCxnSpPr>
          <p:nvPr/>
        </p:nvCxnSpPr>
        <p:spPr>
          <a:xfrm>
            <a:off x="10388713" y="2953656"/>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E31AA50D-8FAF-42F2-8781-1EE97284F4DF}"/>
              </a:ext>
            </a:extLst>
          </p:cNvPr>
          <p:cNvCxnSpPr>
            <a:cxnSpLocks/>
          </p:cNvCxnSpPr>
          <p:nvPr/>
        </p:nvCxnSpPr>
        <p:spPr>
          <a:xfrm>
            <a:off x="11260912"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60FB935-1C08-482D-82F4-15887A138E1E}"/>
              </a:ext>
            </a:extLst>
          </p:cNvPr>
          <p:cNvCxnSpPr/>
          <p:nvPr/>
        </p:nvCxnSpPr>
        <p:spPr>
          <a:xfrm flipV="1">
            <a:off x="9520351" y="2329249"/>
            <a:ext cx="431800" cy="741994"/>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B226BA69-8B02-421C-B7BA-150E56D3409B}"/>
              </a:ext>
            </a:extLst>
          </p:cNvPr>
          <p:cNvCxnSpPr/>
          <p:nvPr/>
        </p:nvCxnSpPr>
        <p:spPr>
          <a:xfrm flipV="1">
            <a:off x="9952151" y="2323070"/>
            <a:ext cx="0" cy="614824"/>
          </a:xfrm>
          <a:prstGeom prst="line">
            <a:avLst/>
          </a:prstGeom>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812F1D45-2A0F-4C09-80B1-2443B1BAB507}"/>
              </a:ext>
            </a:extLst>
          </p:cNvPr>
          <p:cNvCxnSpPr/>
          <p:nvPr/>
        </p:nvCxnSpPr>
        <p:spPr>
          <a:xfrm flipH="1" flipV="1">
            <a:off x="9952151" y="2329249"/>
            <a:ext cx="436562" cy="696263"/>
          </a:xfrm>
          <a:prstGeom prst="line">
            <a:avLst/>
          </a:prstGeom>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3CB08713-BD79-4CF7-9996-9FF80DDF60F4}"/>
              </a:ext>
            </a:extLst>
          </p:cNvPr>
          <p:cNvCxnSpPr/>
          <p:nvPr/>
        </p:nvCxnSpPr>
        <p:spPr>
          <a:xfrm flipH="1" flipV="1">
            <a:off x="9952151" y="2323070"/>
            <a:ext cx="871537" cy="614824"/>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41B6124E-E514-4C6F-A7AF-87A21E51D625}"/>
              </a:ext>
            </a:extLst>
          </p:cNvPr>
          <p:cNvCxnSpPr/>
          <p:nvPr/>
        </p:nvCxnSpPr>
        <p:spPr>
          <a:xfrm flipH="1" flipV="1">
            <a:off x="9952151" y="2323070"/>
            <a:ext cx="1308761" cy="739952"/>
          </a:xfrm>
          <a:prstGeom prst="line">
            <a:avLst/>
          </a:prstGeom>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10AC5781-7103-41CE-B099-4DBC13C2A285}"/>
              </a:ext>
            </a:extLst>
          </p:cNvPr>
          <p:cNvSpPr txBox="1"/>
          <p:nvPr/>
        </p:nvSpPr>
        <p:spPr>
          <a:xfrm>
            <a:off x="8889581" y="2011800"/>
            <a:ext cx="2774092" cy="369332"/>
          </a:xfrm>
          <a:prstGeom prst="rect">
            <a:avLst/>
          </a:prstGeom>
          <a:noFill/>
        </p:spPr>
        <p:txBody>
          <a:bodyPr wrap="square" rtlCol="0">
            <a:spAutoFit/>
          </a:bodyPr>
          <a:lstStyle/>
          <a:p>
            <a:r>
              <a:rPr lang="en-US" altLang="zh-TW" dirty="0"/>
              <a:t>Simple Harmonic Motion</a:t>
            </a:r>
            <a:endParaRPr lang="zh-TW" altLang="en-US" dirty="0"/>
          </a:p>
        </p:txBody>
      </p:sp>
    </p:spTree>
    <p:extLst>
      <p:ext uri="{BB962C8B-B14F-4D97-AF65-F5344CB8AC3E}">
        <p14:creationId xmlns:p14="http://schemas.microsoft.com/office/powerpoint/2010/main" val="310519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17</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How to Evaluate?</a:t>
            </a:r>
            <a:endParaRPr lang="zh-TW" altLang="en-US" dirty="0"/>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F15FF09A-D979-473D-AF04-C8CDF6B74202}"/>
                  </a:ext>
                </a:extLst>
              </p:cNvPr>
              <p:cNvSpPr txBox="1"/>
              <p:nvPr/>
            </p:nvSpPr>
            <p:spPr>
              <a:xfrm>
                <a:off x="715965" y="1606377"/>
                <a:ext cx="6565162" cy="2862322"/>
              </a:xfrm>
              <a:prstGeom prst="rect">
                <a:avLst/>
              </a:prstGeom>
              <a:noFill/>
            </p:spPr>
            <p:txBody>
              <a:bodyPr wrap="square" rtlCol="0">
                <a:spAutoFit/>
              </a:bodyPr>
              <a:lstStyle/>
              <a:p>
                <a:r>
                  <a:rPr lang="en-US" altLang="zh-TW" sz="2400" dirty="0"/>
                  <a:t>Methods to evaluate the continuity of velocity commands:</a:t>
                </a:r>
              </a:p>
              <a:p>
                <a:pPr marL="342900" indent="-342900">
                  <a:lnSpc>
                    <a:spcPct val="150000"/>
                  </a:lnSpc>
                  <a:buFont typeface="Arial" panose="020B0604020202020204" pitchFamily="34" charset="0"/>
                  <a:buChar char="•"/>
                </a:pPr>
                <a:r>
                  <a:rPr lang="en-US" altLang="zh-TW" sz="2400" b="1" dirty="0"/>
                  <a:t>Total velocity variation</a:t>
                </a:r>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oMath>
                </a14:m>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b="1" dirty="0"/>
                  <a:t>Maximum velocity difference</a:t>
                </a:r>
                <a:r>
                  <a:rPr lang="en-US" altLang="zh-TW" sz="2400" dirty="0"/>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𝑣</m:t>
                        </m:r>
                      </m:e>
                      <m:sub>
                        <m:r>
                          <a:rPr lang="en-US" altLang="zh-TW" sz="2400" b="0" i="1" smtClean="0">
                            <a:latin typeface="Cambria Math" panose="02040503050406030204" pitchFamily="18" charset="0"/>
                            <a:ea typeface="Cambria Math" panose="02040503050406030204" pitchFamily="18" charset="0"/>
                          </a:rPr>
                          <m:t>𝑚𝑎𝑥</m:t>
                        </m:r>
                      </m:sub>
                    </m:sSub>
                  </m:oMath>
                </a14:m>
                <a:endParaRPr lang="zh-TW" altLang="en-US" sz="2400" dirty="0"/>
              </a:p>
            </p:txBody>
          </p:sp>
        </mc:Choice>
        <mc:Fallback>
          <p:sp>
            <p:nvSpPr>
              <p:cNvPr id="3" name="文字方塊 2">
                <a:extLst>
                  <a:ext uri="{FF2B5EF4-FFF2-40B4-BE49-F238E27FC236}">
                    <a16:creationId xmlns:a16="http://schemas.microsoft.com/office/drawing/2014/main" id="{F15FF09A-D979-473D-AF04-C8CDF6B74202}"/>
                  </a:ext>
                </a:extLst>
              </p:cNvPr>
              <p:cNvSpPr txBox="1">
                <a:spLocks noRot="1" noChangeAspect="1" noMove="1" noResize="1" noEditPoints="1" noAdjustHandles="1" noChangeArrowheads="1" noChangeShapeType="1" noTextEdit="1"/>
              </p:cNvSpPr>
              <p:nvPr/>
            </p:nvSpPr>
            <p:spPr>
              <a:xfrm>
                <a:off x="715965" y="1606377"/>
                <a:ext cx="6565162" cy="2862322"/>
              </a:xfrm>
              <a:prstGeom prst="rect">
                <a:avLst/>
              </a:prstGeom>
              <a:blipFill>
                <a:blip r:embed="rId3"/>
                <a:stretch>
                  <a:fillRect l="-1393" t="-1493" b="-42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72A8792D-634A-4F32-9738-103B96C7D185}"/>
                  </a:ext>
                </a:extLst>
              </p:cNvPr>
              <p:cNvSpPr txBox="1"/>
              <p:nvPr/>
            </p:nvSpPr>
            <p:spPr>
              <a:xfrm>
                <a:off x="967189" y="2856019"/>
                <a:ext cx="3466070"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m:rPr>
                              <m:lit/>
                            </m:rP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Sub>
                          <m:r>
                            <m:rPr>
                              <m:lit/>
                            </m:rPr>
                            <a:rPr lang="en-US" altLang="zh-TW" sz="2400" b="0" i="1" smtClean="0">
                              <a:latin typeface="Cambria Math" panose="02040503050406030204" pitchFamily="18" charset="0"/>
                            </a:rPr>
                            <m:t>||</m:t>
                          </m:r>
                        </m:e>
                      </m:nary>
                    </m:oMath>
                  </m:oMathPara>
                </a14:m>
                <a:endParaRPr lang="zh-TW" altLang="en-US" sz="2400" dirty="0"/>
              </a:p>
            </p:txBody>
          </p:sp>
        </mc:Choice>
        <mc:Fallback xmlns="">
          <p:sp>
            <p:nvSpPr>
              <p:cNvPr id="9" name="文字方塊 8">
                <a:extLst>
                  <a:ext uri="{FF2B5EF4-FFF2-40B4-BE49-F238E27FC236}">
                    <a16:creationId xmlns:a16="http://schemas.microsoft.com/office/drawing/2014/main" id="{72A8792D-634A-4F32-9738-103B96C7D185}"/>
                  </a:ext>
                </a:extLst>
              </p:cNvPr>
              <p:cNvSpPr txBox="1">
                <a:spLocks noRot="1" noChangeAspect="1" noMove="1" noResize="1" noEditPoints="1" noAdjustHandles="1" noChangeArrowheads="1" noChangeShapeType="1" noTextEdit="1"/>
              </p:cNvSpPr>
              <p:nvPr/>
            </p:nvSpPr>
            <p:spPr>
              <a:xfrm>
                <a:off x="967189" y="2856019"/>
                <a:ext cx="3466070"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571AE9EA-881F-4799-BFB7-920B0662697F}"/>
                  </a:ext>
                </a:extLst>
              </p:cNvPr>
              <p:cNvSpPr txBox="1"/>
              <p:nvPr/>
            </p:nvSpPr>
            <p:spPr>
              <a:xfrm>
                <a:off x="759339" y="4726087"/>
                <a:ext cx="4874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𝑣</m:t>
                          </m:r>
                        </m:e>
                        <m:sub>
                          <m:r>
                            <a:rPr lang="en-US" altLang="zh-TW" sz="2400" b="0" i="1" smtClean="0">
                              <a:latin typeface="Cambria Math" panose="02040503050406030204" pitchFamily="18" charset="0"/>
                              <a:ea typeface="Cambria Math" panose="02040503050406030204" pitchFamily="18" charset="0"/>
                            </a:rPr>
                            <m:t>𝑚𝑎𝑥</m:t>
                          </m:r>
                        </m:sub>
                      </m:sSub>
                      <m:r>
                        <a:rPr lang="en-US" altLang="zh-TW" sz="2400" b="0" i="1" smtClean="0">
                          <a:latin typeface="Cambria Math" panose="02040503050406030204" pitchFamily="18" charset="0"/>
                          <a:ea typeface="Cambria Math" panose="02040503050406030204" pitchFamily="18" charset="0"/>
                        </a:rPr>
                        <m:t>=</m:t>
                      </m:r>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max</m:t>
                          </m:r>
                        </m:fName>
                        <m:e>
                          <m:r>
                            <a:rPr lang="en-US" altLang="zh-TW" sz="2400" b="0" i="1" smtClean="0">
                              <a:latin typeface="Cambria Math" panose="02040503050406030204" pitchFamily="18" charset="0"/>
                              <a:ea typeface="Cambria Math" panose="02040503050406030204" pitchFamily="18" charset="0"/>
                            </a:rPr>
                            <m:t>(</m:t>
                          </m:r>
                          <m:r>
                            <m:rPr>
                              <m:lit/>
                            </m:rP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−1</m:t>
                              </m:r>
                            </m:sub>
                          </m:sSub>
                          <m:r>
                            <m:rPr>
                              <m:lit/>
                            </m:rP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e>
                      </m:func>
                    </m:oMath>
                  </m:oMathPara>
                </a14:m>
                <a:endParaRPr lang="zh-TW" altLang="en-US" sz="2400" dirty="0"/>
              </a:p>
            </p:txBody>
          </p:sp>
        </mc:Choice>
        <mc:Fallback>
          <p:sp>
            <p:nvSpPr>
              <p:cNvPr id="20" name="文字方塊 19">
                <a:extLst>
                  <a:ext uri="{FF2B5EF4-FFF2-40B4-BE49-F238E27FC236}">
                    <a16:creationId xmlns:a16="http://schemas.microsoft.com/office/drawing/2014/main" id="{571AE9EA-881F-4799-BFB7-920B0662697F}"/>
                  </a:ext>
                </a:extLst>
              </p:cNvPr>
              <p:cNvSpPr txBox="1">
                <a:spLocks noRot="1" noChangeAspect="1" noMove="1" noResize="1" noEditPoints="1" noAdjustHandles="1" noChangeArrowheads="1" noChangeShapeType="1" noTextEdit="1"/>
              </p:cNvSpPr>
              <p:nvPr/>
            </p:nvSpPr>
            <p:spPr>
              <a:xfrm>
                <a:off x="759339" y="4726087"/>
                <a:ext cx="4874740" cy="461665"/>
              </a:xfrm>
              <a:prstGeom prst="rect">
                <a:avLst/>
              </a:prstGeom>
              <a:blipFill>
                <a:blip r:embed="rId5"/>
                <a:stretch>
                  <a:fillRect b="-19737"/>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D8A1B81B-174C-4260-ABE7-0F5202D4C0B0}"/>
              </a:ext>
            </a:extLst>
          </p:cNvPr>
          <p:cNvGrpSpPr/>
          <p:nvPr/>
        </p:nvGrpSpPr>
        <p:grpSpPr>
          <a:xfrm>
            <a:off x="7472806" y="2336078"/>
            <a:ext cx="4574384" cy="2185844"/>
            <a:chOff x="7419868" y="2496089"/>
            <a:chExt cx="4574384" cy="2185844"/>
          </a:xfrm>
        </p:grpSpPr>
        <p:grpSp>
          <p:nvGrpSpPr>
            <p:cNvPr id="28" name="群組 27">
              <a:extLst>
                <a:ext uri="{FF2B5EF4-FFF2-40B4-BE49-F238E27FC236}">
                  <a16:creationId xmlns:a16="http://schemas.microsoft.com/office/drawing/2014/main" id="{1BCE2201-3A82-468B-B70E-725AF362C448}"/>
                </a:ext>
              </a:extLst>
            </p:cNvPr>
            <p:cNvGrpSpPr/>
            <p:nvPr/>
          </p:nvGrpSpPr>
          <p:grpSpPr>
            <a:xfrm>
              <a:off x="7419868" y="2931940"/>
              <a:ext cx="4574384" cy="1749993"/>
              <a:chOff x="7419868" y="2931940"/>
              <a:chExt cx="4574384" cy="1749993"/>
            </a:xfrm>
          </p:grpSpPr>
          <p:grpSp>
            <p:nvGrpSpPr>
              <p:cNvPr id="24" name="群組 23">
                <a:extLst>
                  <a:ext uri="{FF2B5EF4-FFF2-40B4-BE49-F238E27FC236}">
                    <a16:creationId xmlns:a16="http://schemas.microsoft.com/office/drawing/2014/main" id="{351E60D2-2C7C-40AB-B4CC-D53F48D5B7A4}"/>
                  </a:ext>
                </a:extLst>
              </p:cNvPr>
              <p:cNvGrpSpPr/>
              <p:nvPr/>
            </p:nvGrpSpPr>
            <p:grpSpPr>
              <a:xfrm>
                <a:off x="7419868" y="2931940"/>
                <a:ext cx="4574384" cy="1749993"/>
                <a:chOff x="7568149" y="4028808"/>
                <a:chExt cx="4574384" cy="1749993"/>
              </a:xfrm>
            </p:grpSpPr>
            <p:pic>
              <p:nvPicPr>
                <p:cNvPr id="10" name="圖片 9">
                  <a:extLst>
                    <a:ext uri="{FF2B5EF4-FFF2-40B4-BE49-F238E27FC236}">
                      <a16:creationId xmlns:a16="http://schemas.microsoft.com/office/drawing/2014/main" id="{F8DBF3D4-E423-4E27-A7BE-FD62E0E6B022}"/>
                    </a:ext>
                  </a:extLst>
                </p:cNvPr>
                <p:cNvPicPr>
                  <a:picLocks noChangeAspect="1"/>
                </p:cNvPicPr>
                <p:nvPr/>
              </p:nvPicPr>
              <p:blipFill>
                <a:blip r:embed="rId6"/>
                <a:stretch>
                  <a:fillRect/>
                </a:stretch>
              </p:blipFill>
              <p:spPr>
                <a:xfrm>
                  <a:off x="7766353" y="4491089"/>
                  <a:ext cx="4010837" cy="1010097"/>
                </a:xfrm>
                <a:prstGeom prst="rect">
                  <a:avLst/>
                </a:prstGeom>
              </p:spPr>
            </p:pic>
            <p:cxnSp>
              <p:nvCxnSpPr>
                <p:cNvPr id="12" name="直線單箭頭接點 11">
                  <a:extLst>
                    <a:ext uri="{FF2B5EF4-FFF2-40B4-BE49-F238E27FC236}">
                      <a16:creationId xmlns:a16="http://schemas.microsoft.com/office/drawing/2014/main" id="{D2A44C7F-5889-42C3-8CFF-0BF25EFE0491}"/>
                    </a:ext>
                  </a:extLst>
                </p:cNvPr>
                <p:cNvCxnSpPr>
                  <a:cxnSpLocks/>
                </p:cNvCxnSpPr>
                <p:nvPr/>
              </p:nvCxnSpPr>
              <p:spPr>
                <a:xfrm>
                  <a:off x="7902146" y="5418438"/>
                  <a:ext cx="39726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3358790-41BD-457C-BC23-B05058A9866B}"/>
                    </a:ext>
                  </a:extLst>
                </p:cNvPr>
                <p:cNvCxnSpPr/>
                <p:nvPr/>
              </p:nvCxnSpPr>
              <p:spPr>
                <a:xfrm flipV="1">
                  <a:off x="7908324" y="4300151"/>
                  <a:ext cx="0" cy="1118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517A536-9A92-4EDA-9887-4F20085D1E72}"/>
                    </a:ext>
                  </a:extLst>
                </p:cNvPr>
                <p:cNvSpPr txBox="1"/>
                <p:nvPr/>
              </p:nvSpPr>
              <p:spPr>
                <a:xfrm>
                  <a:off x="7568149" y="4028808"/>
                  <a:ext cx="1606379" cy="369332"/>
                </a:xfrm>
                <a:prstGeom prst="rect">
                  <a:avLst/>
                </a:prstGeom>
                <a:noFill/>
              </p:spPr>
              <p:txBody>
                <a:bodyPr wrap="square" rtlCol="0">
                  <a:spAutoFit/>
                </a:bodyPr>
                <a:lstStyle/>
                <a:p>
                  <a:r>
                    <a:rPr lang="en-US" altLang="zh-TW" dirty="0"/>
                    <a:t>v(cm/s)</a:t>
                  </a:r>
                  <a:endParaRPr lang="zh-TW" altLang="en-US" dirty="0"/>
                </a:p>
              </p:txBody>
            </p:sp>
            <p:sp>
              <p:nvSpPr>
                <p:cNvPr id="23" name="文字方塊 22">
                  <a:extLst>
                    <a:ext uri="{FF2B5EF4-FFF2-40B4-BE49-F238E27FC236}">
                      <a16:creationId xmlns:a16="http://schemas.microsoft.com/office/drawing/2014/main" id="{33B6D6DE-EEB3-43B4-B14C-E04D5281870E}"/>
                    </a:ext>
                  </a:extLst>
                </p:cNvPr>
                <p:cNvSpPr txBox="1"/>
                <p:nvPr/>
              </p:nvSpPr>
              <p:spPr>
                <a:xfrm>
                  <a:off x="10871847" y="5409469"/>
                  <a:ext cx="1270686" cy="369332"/>
                </a:xfrm>
                <a:prstGeom prst="rect">
                  <a:avLst/>
                </a:prstGeom>
                <a:noFill/>
              </p:spPr>
              <p:txBody>
                <a:bodyPr wrap="square" rtlCol="0">
                  <a:spAutoFit/>
                </a:bodyPr>
                <a:lstStyle/>
                <a:p>
                  <a:r>
                    <a:rPr lang="en-US" altLang="zh-TW" dirty="0"/>
                    <a:t>t(seconds)</a:t>
                  </a:r>
                  <a:endParaRPr lang="zh-TW" altLang="en-US" dirty="0"/>
                </a:p>
              </p:txBody>
            </p:sp>
          </p:grpSp>
          <p:cxnSp>
            <p:nvCxnSpPr>
              <p:cNvPr id="26" name="直線接點 25">
                <a:extLst>
                  <a:ext uri="{FF2B5EF4-FFF2-40B4-BE49-F238E27FC236}">
                    <a16:creationId xmlns:a16="http://schemas.microsoft.com/office/drawing/2014/main" id="{399DF136-72A6-4CA0-ACFD-BE6F478BC498}"/>
                  </a:ext>
                </a:extLst>
              </p:cNvPr>
              <p:cNvCxnSpPr>
                <a:cxnSpLocks/>
              </p:cNvCxnSpPr>
              <p:nvPr/>
            </p:nvCxnSpPr>
            <p:spPr>
              <a:xfrm>
                <a:off x="8291899"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EF2672C-AB94-4064-998B-9ACE5960BEF8}"/>
                  </a:ext>
                </a:extLst>
              </p:cNvPr>
              <p:cNvCxnSpPr>
                <a:cxnSpLocks/>
              </p:cNvCxnSpPr>
              <p:nvPr/>
            </p:nvCxnSpPr>
            <p:spPr>
              <a:xfrm>
                <a:off x="10904924"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0" name="右大括弧 29">
              <a:extLst>
                <a:ext uri="{FF2B5EF4-FFF2-40B4-BE49-F238E27FC236}">
                  <a16:creationId xmlns:a16="http://schemas.microsoft.com/office/drawing/2014/main" id="{FE8B420F-660C-47CB-8D39-C136EAB357D8}"/>
                </a:ext>
              </a:extLst>
            </p:cNvPr>
            <p:cNvSpPr/>
            <p:nvPr/>
          </p:nvSpPr>
          <p:spPr>
            <a:xfrm rot="16200000">
              <a:off x="9522650" y="1777666"/>
              <a:ext cx="145926" cy="2531953"/>
            </a:xfrm>
            <a:prstGeom prst="rightBrace">
              <a:avLst>
                <a:gd name="adj1" fmla="val 213434"/>
                <a:gd name="adj2" fmla="val 49236"/>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1FAC0E7-2861-4360-BA38-790D4FBFF7DF}"/>
                </a:ext>
              </a:extLst>
            </p:cNvPr>
            <p:cNvSpPr txBox="1"/>
            <p:nvPr/>
          </p:nvSpPr>
          <p:spPr>
            <a:xfrm>
              <a:off x="8465044" y="2496089"/>
              <a:ext cx="2649857" cy="400110"/>
            </a:xfrm>
            <a:prstGeom prst="rect">
              <a:avLst/>
            </a:prstGeom>
            <a:noFill/>
          </p:spPr>
          <p:txBody>
            <a:bodyPr wrap="square" rtlCol="0">
              <a:spAutoFit/>
            </a:bodyPr>
            <a:lstStyle/>
            <a:p>
              <a:r>
                <a:rPr lang="en-US" altLang="zh-TW" sz="2000" b="1" dirty="0">
                  <a:solidFill>
                    <a:srgbClr val="C00000"/>
                  </a:solidFill>
                </a:rPr>
                <a:t>Evaluating range</a:t>
              </a:r>
              <a:endParaRPr lang="zh-TW" altLang="en-US" sz="2000" b="1" dirty="0">
                <a:solidFill>
                  <a:srgbClr val="C00000"/>
                </a:solidFill>
              </a:endParaRPr>
            </a:p>
          </p:txBody>
        </p:sp>
      </p:grpSp>
      <p:cxnSp>
        <p:nvCxnSpPr>
          <p:cNvPr id="38" name="直線接點 37">
            <a:extLst>
              <a:ext uri="{FF2B5EF4-FFF2-40B4-BE49-F238E27FC236}">
                <a16:creationId xmlns:a16="http://schemas.microsoft.com/office/drawing/2014/main" id="{2E3DC6B0-116D-4979-A97D-8F64ECD643AA}"/>
              </a:ext>
            </a:extLst>
          </p:cNvPr>
          <p:cNvCxnSpPr>
            <a:cxnSpLocks/>
          </p:cNvCxnSpPr>
          <p:nvPr/>
        </p:nvCxnSpPr>
        <p:spPr>
          <a:xfrm>
            <a:off x="7230775" y="142793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2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18</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p:txBody>
          <a:bodyPr/>
          <a:lstStyle/>
          <a:p>
            <a:r>
              <a:rPr lang="en-US" altLang="zh-TW" dirty="0"/>
              <a:t>Results</a:t>
            </a:r>
            <a:endParaRPr lang="zh-TW" altLang="en-US" dirty="0"/>
          </a:p>
        </p:txBody>
      </p:sp>
      <mc:AlternateContent xmlns:mc="http://schemas.openxmlformats.org/markup-compatibility/2006" xmlns:a14="http://schemas.microsoft.com/office/drawing/2010/main">
        <mc:Choice Requires="a14">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pPr algn="ct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𝑉</m:t>
                                      </m:r>
                                    </m:e>
                                  </m:acc>
                                </m:e>
                                <m:sub>
                                  <m:r>
                                    <a:rPr lang="en-US" altLang="zh-TW" b="0" i="1" smtClean="0">
                                      <a:latin typeface="Cambria Math" panose="02040503050406030204" pitchFamily="18" charset="0"/>
                                    </a:rPr>
                                    <m:t>𝑐𝑚𝑑</m:t>
                                  </m:r>
                                </m:sub>
                              </m:sSub>
                            </m:oMath>
                          </a14:m>
                          <a:r>
                            <a:rPr lang="zh-TW" altLang="en-US" dirty="0"/>
                            <a:t> </a:t>
                          </a:r>
                          <a:r>
                            <a:rPr lang="en-US" altLang="zh-TW" dirty="0"/>
                            <a:t>(cm/s)</a:t>
                          </a:r>
                          <a:r>
                            <a:rPr lang="en-US" altLang="zh-TW" baseline="0" dirty="0"/>
                            <a:t> </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pPr algn="ctr"/>
                          <a14:m>
                            <m:oMath xmlns:m="http://schemas.openxmlformats.org/officeDocument/2006/math">
                              <m:func>
                                <m:funcPr>
                                  <m:ctrlPr>
                                    <a:rPr lang="en-US" altLang="zh-TW"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𝑐𝑚</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𝑑</m:t>
                                      </m:r>
                                    </m:e>
                                    <m:sub>
                                      <m:r>
                                        <a:rPr lang="en-US" altLang="zh-TW" b="0" i="1" smtClean="0">
                                          <a:latin typeface="Cambria Math" panose="02040503050406030204" pitchFamily="18" charset="0"/>
                                          <a:ea typeface="Cambria Math" panose="02040503050406030204" pitchFamily="18" charset="0"/>
                                        </a:rPr>
                                        <m:t>𝑚𝑎𝑥</m:t>
                                      </m:r>
                                    </m:sub>
                                  </m:sSub>
                                </m:e>
                              </m:func>
                            </m:oMath>
                          </a14:m>
                          <a:r>
                            <a:rPr lang="zh-TW" altLang="en-US" dirty="0"/>
                            <a:t> </a:t>
                          </a:r>
                          <a:r>
                            <a:rPr lang="en-US" altLang="zh-TW" dirty="0"/>
                            <a:t>(cm/s)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Choice>
        <mc:Fallback xmlns="">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263208" r="-602920" b="-115094"/>
                          </a:stretch>
                        </a:blipFill>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359813" r="-602920" b="-14019"/>
                          </a:stretch>
                        </a:blipFill>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Fallback>
      </mc:AlternateContent>
      <p:pic>
        <p:nvPicPr>
          <p:cNvPr id="35" name="圖片 34">
            <a:extLst>
              <a:ext uri="{FF2B5EF4-FFF2-40B4-BE49-F238E27FC236}">
                <a16:creationId xmlns:a16="http://schemas.microsoft.com/office/drawing/2014/main" id="{C39E7AC1-66D6-430D-AC1B-09AD9B6D44B7}"/>
              </a:ext>
            </a:extLst>
          </p:cNvPr>
          <p:cNvPicPr>
            <a:picLocks noChangeAspect="1"/>
          </p:cNvPicPr>
          <p:nvPr/>
        </p:nvPicPr>
        <p:blipFill>
          <a:blip r:embed="rId4"/>
          <a:stretch>
            <a:fillRect/>
          </a:stretch>
        </p:blipFill>
        <p:spPr>
          <a:xfrm>
            <a:off x="9497441" y="4472974"/>
            <a:ext cx="2401979" cy="1223772"/>
          </a:xfrm>
          <a:prstGeom prst="rect">
            <a:avLst/>
          </a:prstGeom>
        </p:spPr>
      </p:pic>
      <p:pic>
        <p:nvPicPr>
          <p:cNvPr id="36" name="圖片 35">
            <a:extLst>
              <a:ext uri="{FF2B5EF4-FFF2-40B4-BE49-F238E27FC236}">
                <a16:creationId xmlns:a16="http://schemas.microsoft.com/office/drawing/2014/main" id="{CC05065D-D359-4EF9-B40C-CFD1CA7754D9}"/>
              </a:ext>
            </a:extLst>
          </p:cNvPr>
          <p:cNvPicPr>
            <a:picLocks noChangeAspect="1"/>
          </p:cNvPicPr>
          <p:nvPr/>
        </p:nvPicPr>
        <p:blipFill>
          <a:blip r:embed="rId5"/>
          <a:stretch>
            <a:fillRect/>
          </a:stretch>
        </p:blipFill>
        <p:spPr>
          <a:xfrm>
            <a:off x="6961157" y="4472974"/>
            <a:ext cx="2441035" cy="1223772"/>
          </a:xfrm>
          <a:prstGeom prst="rect">
            <a:avLst/>
          </a:prstGeom>
        </p:spPr>
      </p:pic>
      <p:pic>
        <p:nvPicPr>
          <p:cNvPr id="37" name="圖片 36">
            <a:extLst>
              <a:ext uri="{FF2B5EF4-FFF2-40B4-BE49-F238E27FC236}">
                <a16:creationId xmlns:a16="http://schemas.microsoft.com/office/drawing/2014/main" id="{8417FE3E-84EB-42BF-A8E1-73C9862268A6}"/>
              </a:ext>
            </a:extLst>
          </p:cNvPr>
          <p:cNvPicPr>
            <a:picLocks noChangeAspect="1"/>
          </p:cNvPicPr>
          <p:nvPr/>
        </p:nvPicPr>
        <p:blipFill>
          <a:blip r:embed="rId6"/>
          <a:stretch>
            <a:fillRect/>
          </a:stretch>
        </p:blipFill>
        <p:spPr>
          <a:xfrm>
            <a:off x="4449213" y="4472974"/>
            <a:ext cx="2441035" cy="1230333"/>
          </a:xfrm>
          <a:prstGeom prst="rect">
            <a:avLst/>
          </a:prstGeom>
        </p:spPr>
      </p:pic>
      <p:pic>
        <p:nvPicPr>
          <p:cNvPr id="38" name="圖片 37">
            <a:extLst>
              <a:ext uri="{FF2B5EF4-FFF2-40B4-BE49-F238E27FC236}">
                <a16:creationId xmlns:a16="http://schemas.microsoft.com/office/drawing/2014/main" id="{42289994-6AE3-45F5-BEED-63467D250407}"/>
              </a:ext>
            </a:extLst>
          </p:cNvPr>
          <p:cNvPicPr>
            <a:picLocks noChangeAspect="1"/>
          </p:cNvPicPr>
          <p:nvPr/>
        </p:nvPicPr>
        <p:blipFill>
          <a:blip r:embed="rId7"/>
          <a:stretch>
            <a:fillRect/>
          </a:stretch>
        </p:blipFill>
        <p:spPr>
          <a:xfrm>
            <a:off x="1919753" y="4484584"/>
            <a:ext cx="2494005" cy="1200552"/>
          </a:xfrm>
          <a:prstGeom prst="rect">
            <a:avLst/>
          </a:prstGeom>
        </p:spPr>
      </p:pic>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19</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a:xfrm>
            <a:off x="838199" y="365125"/>
            <a:ext cx="10876005" cy="1325563"/>
          </a:xfrm>
        </p:spPr>
        <p:txBody>
          <a:bodyPr/>
          <a:lstStyle/>
          <a:p>
            <a:r>
              <a:rPr lang="en-US" altLang="zh-TW" dirty="0"/>
              <a:t>Experiment 2</a:t>
            </a:r>
            <a:endParaRPr lang="zh-TW" altLang="en-US" dirty="0"/>
          </a:p>
        </p:txBody>
      </p:sp>
      <p:pic>
        <p:nvPicPr>
          <p:cNvPr id="2" name="VO 1 GBM 4obj scenario">
            <a:hlinkClick r:id="" action="ppaction://media"/>
            <a:extLst>
              <a:ext uri="{FF2B5EF4-FFF2-40B4-BE49-F238E27FC236}">
                <a16:creationId xmlns:a16="http://schemas.microsoft.com/office/drawing/2014/main" id="{2ECCD812-35D0-40EC-AAEE-B95F2CA226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243" t="9054" r="16520" b="6081"/>
          <a:stretch/>
        </p:blipFill>
        <p:spPr>
          <a:xfrm>
            <a:off x="1357025" y="1888933"/>
            <a:ext cx="4281616" cy="3880023"/>
          </a:xfrm>
          <a:prstGeom prst="rect">
            <a:avLst/>
          </a:prstGeom>
        </p:spPr>
      </p:pic>
      <p:pic>
        <p:nvPicPr>
          <p:cNvPr id="3" name="VO 3 GBM 4obj scenario">
            <a:hlinkClick r:id="" action="ppaction://media"/>
            <a:extLst>
              <a:ext uri="{FF2B5EF4-FFF2-40B4-BE49-F238E27FC236}">
                <a16:creationId xmlns:a16="http://schemas.microsoft.com/office/drawing/2014/main" id="{7B2735EB-CC61-4407-9A1B-71B3A839422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72" t="9048" r="16792" b="6088"/>
          <a:stretch/>
        </p:blipFill>
        <p:spPr>
          <a:xfrm>
            <a:off x="6435865" y="1888934"/>
            <a:ext cx="4281616" cy="3880023"/>
          </a:xfrm>
          <a:prstGeom prst="rect">
            <a:avLst/>
          </a:prstGeom>
        </p:spPr>
      </p:pic>
      <p:sp>
        <p:nvSpPr>
          <p:cNvPr id="9" name="矩形: 圓角 8">
            <a:extLst>
              <a:ext uri="{FF2B5EF4-FFF2-40B4-BE49-F238E27FC236}">
                <a16:creationId xmlns:a16="http://schemas.microsoft.com/office/drawing/2014/main" id="{EAC2EEDC-6BDD-429F-8949-ACB2A4FF8F03}"/>
              </a:ext>
            </a:extLst>
          </p:cNvPr>
          <p:cNvSpPr/>
          <p:nvPr/>
        </p:nvSpPr>
        <p:spPr>
          <a:xfrm>
            <a:off x="1971773" y="1294371"/>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Conventional VO</a:t>
            </a:r>
            <a:endParaRPr lang="zh-TW" altLang="en-US" sz="2400" b="1" dirty="0"/>
          </a:p>
        </p:txBody>
      </p:sp>
      <p:sp>
        <p:nvSpPr>
          <p:cNvPr id="12" name="矩形: 圓角 11">
            <a:extLst>
              <a:ext uri="{FF2B5EF4-FFF2-40B4-BE49-F238E27FC236}">
                <a16:creationId xmlns:a16="http://schemas.microsoft.com/office/drawing/2014/main" id="{52B6D9E4-3467-48A0-B4BC-20831D36AED6}"/>
              </a:ext>
            </a:extLst>
          </p:cNvPr>
          <p:cNvSpPr/>
          <p:nvPr/>
        </p:nvSpPr>
        <p:spPr>
          <a:xfrm>
            <a:off x="7050613" y="1294371"/>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Proposed method</a:t>
            </a:r>
            <a:endParaRPr lang="zh-TW" altLang="en-US" sz="2400" b="1" dirty="0"/>
          </a:p>
        </p:txBody>
      </p:sp>
      <p:grpSp>
        <p:nvGrpSpPr>
          <p:cNvPr id="29" name="群組 28">
            <a:extLst>
              <a:ext uri="{FF2B5EF4-FFF2-40B4-BE49-F238E27FC236}">
                <a16:creationId xmlns:a16="http://schemas.microsoft.com/office/drawing/2014/main" id="{C380523A-1C1E-4185-B7E4-D6B8B8A46E0A}"/>
              </a:ext>
            </a:extLst>
          </p:cNvPr>
          <p:cNvGrpSpPr/>
          <p:nvPr/>
        </p:nvGrpSpPr>
        <p:grpSpPr>
          <a:xfrm>
            <a:off x="1357025" y="1888932"/>
            <a:ext cx="4508313" cy="3880024"/>
            <a:chOff x="1152535" y="1933537"/>
            <a:chExt cx="4508313" cy="3880024"/>
          </a:xfrm>
        </p:grpSpPr>
        <p:pic>
          <p:nvPicPr>
            <p:cNvPr id="2050" name="Picture 2">
              <a:extLst>
                <a:ext uri="{FF2B5EF4-FFF2-40B4-BE49-F238E27FC236}">
                  <a16:creationId xmlns:a16="http://schemas.microsoft.com/office/drawing/2014/main" id="{A9F35515-525A-4BE7-B45E-B8A3D29F70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19" t="7757" r="13426" b="3972"/>
            <a:stretch/>
          </p:blipFill>
          <p:spPr bwMode="auto">
            <a:xfrm>
              <a:off x="1152535" y="1933537"/>
              <a:ext cx="4281617" cy="388002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68E147FB-39C8-4336-B88B-46B4A1894242}"/>
                </a:ext>
              </a:extLst>
            </p:cNvPr>
            <p:cNvSpPr txBox="1"/>
            <p:nvPr/>
          </p:nvSpPr>
          <p:spPr>
            <a:xfrm>
              <a:off x="3218936" y="3059668"/>
              <a:ext cx="1056502" cy="369332"/>
            </a:xfrm>
            <a:prstGeom prst="rect">
              <a:avLst/>
            </a:prstGeom>
            <a:noFill/>
          </p:spPr>
          <p:txBody>
            <a:bodyPr wrap="square" rtlCol="0">
              <a:spAutoFit/>
            </a:bodyPr>
            <a:lstStyle/>
            <a:p>
              <a:r>
                <a:rPr lang="en-US" altLang="zh-TW" dirty="0"/>
                <a:t>GBM2</a:t>
              </a:r>
              <a:endParaRPr lang="zh-TW" altLang="en-US" dirty="0"/>
            </a:p>
          </p:txBody>
        </p:sp>
        <p:sp>
          <p:nvSpPr>
            <p:cNvPr id="15" name="文字方塊 14">
              <a:extLst>
                <a:ext uri="{FF2B5EF4-FFF2-40B4-BE49-F238E27FC236}">
                  <a16:creationId xmlns:a16="http://schemas.microsoft.com/office/drawing/2014/main" id="{E5E6BEEB-9EA9-401E-9087-110AFC0E2110}"/>
                </a:ext>
              </a:extLst>
            </p:cNvPr>
            <p:cNvSpPr txBox="1"/>
            <p:nvPr/>
          </p:nvSpPr>
          <p:spPr>
            <a:xfrm>
              <a:off x="2314815" y="4067282"/>
              <a:ext cx="1056502" cy="369332"/>
            </a:xfrm>
            <a:prstGeom prst="rect">
              <a:avLst/>
            </a:prstGeom>
            <a:noFill/>
          </p:spPr>
          <p:txBody>
            <a:bodyPr wrap="square" rtlCol="0">
              <a:spAutoFit/>
            </a:bodyPr>
            <a:lstStyle/>
            <a:p>
              <a:r>
                <a:rPr lang="en-US" altLang="zh-TW" dirty="0"/>
                <a:t>GBM1</a:t>
              </a:r>
              <a:endParaRPr lang="zh-TW" altLang="en-US" dirty="0"/>
            </a:p>
          </p:txBody>
        </p:sp>
        <p:cxnSp>
          <p:nvCxnSpPr>
            <p:cNvPr id="13" name="直線單箭頭接點 12">
              <a:extLst>
                <a:ext uri="{FF2B5EF4-FFF2-40B4-BE49-F238E27FC236}">
                  <a16:creationId xmlns:a16="http://schemas.microsoft.com/office/drawing/2014/main" id="{2BB0DAD4-00AC-4338-B399-040414BF915B}"/>
                </a:ext>
              </a:extLst>
            </p:cNvPr>
            <p:cNvCxnSpPr>
              <a:cxnSpLocks/>
            </p:cNvCxnSpPr>
            <p:nvPr/>
          </p:nvCxnSpPr>
          <p:spPr>
            <a:xfrm>
              <a:off x="2966594" y="3528808"/>
              <a:ext cx="193589" cy="197714"/>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6E02153-3224-49C7-9948-7CC436581357}"/>
                </a:ext>
              </a:extLst>
            </p:cNvPr>
            <p:cNvCxnSpPr>
              <a:cxnSpLocks/>
            </p:cNvCxnSpPr>
            <p:nvPr/>
          </p:nvCxnSpPr>
          <p:spPr>
            <a:xfrm flipH="1" flipV="1">
              <a:off x="3536493" y="3873549"/>
              <a:ext cx="210694" cy="20987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2591ECF-2A18-4254-81E5-1A804426EAAE}"/>
                </a:ext>
              </a:extLst>
            </p:cNvPr>
            <p:cNvCxnSpPr>
              <a:cxnSpLocks/>
            </p:cNvCxnSpPr>
            <p:nvPr/>
          </p:nvCxnSpPr>
          <p:spPr>
            <a:xfrm>
              <a:off x="3641840" y="3978486"/>
              <a:ext cx="170219" cy="696422"/>
            </a:xfrm>
            <a:prstGeom prst="line">
              <a:avLst/>
            </a:prstGeom>
            <a:ln w="9525"/>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0A8E1BF0-23B2-4EA1-980B-CF614677087F}"/>
                </a:ext>
              </a:extLst>
            </p:cNvPr>
            <p:cNvCxnSpPr>
              <a:cxnSpLocks/>
            </p:cNvCxnSpPr>
            <p:nvPr/>
          </p:nvCxnSpPr>
          <p:spPr>
            <a:xfrm>
              <a:off x="3012017" y="3576027"/>
              <a:ext cx="800042" cy="1098881"/>
            </a:xfrm>
            <a:prstGeom prst="line">
              <a:avLst/>
            </a:prstGeom>
            <a:ln w="9525"/>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7E782F17-1ECA-4342-8028-79C0EB083D48}"/>
                </a:ext>
              </a:extLst>
            </p:cNvPr>
            <p:cNvSpPr txBox="1"/>
            <p:nvPr/>
          </p:nvSpPr>
          <p:spPr>
            <a:xfrm>
              <a:off x="3343956" y="4679463"/>
              <a:ext cx="2316892" cy="646331"/>
            </a:xfrm>
            <a:prstGeom prst="rect">
              <a:avLst/>
            </a:prstGeom>
            <a:noFill/>
          </p:spPr>
          <p:txBody>
            <a:bodyPr wrap="square" rtlCol="0">
              <a:spAutoFit/>
            </a:bodyPr>
            <a:lstStyle/>
            <a:p>
              <a:r>
                <a:rPr lang="en-US" altLang="zh-TW" dirty="0"/>
                <a:t>Constant acceleration</a:t>
              </a:r>
              <a:endParaRPr lang="zh-TW" altLang="en-US" dirty="0"/>
            </a:p>
          </p:txBody>
        </p:sp>
      </p:grpSp>
    </p:spTree>
    <p:extLst>
      <p:ext uri="{BB962C8B-B14F-4D97-AF65-F5344CB8AC3E}">
        <p14:creationId xmlns:p14="http://schemas.microsoft.com/office/powerpoint/2010/main" val="25893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2</a:t>
            </a:fld>
            <a:endParaRPr lang="zh-TW" altLang="en-US" sz="3200" dirty="0">
              <a:solidFill>
                <a:srgbClr val="6633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Contribution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10584717" cy="4351338"/>
          </a:xfrm>
        </p:spPr>
        <p:txBody>
          <a:bodyPr/>
          <a:lstStyle/>
          <a:p>
            <a:pPr marL="0" indent="0">
              <a:buNone/>
            </a:pPr>
            <a:r>
              <a:rPr lang="en-US" altLang="zh-TW" dirty="0"/>
              <a:t>This research proposes an obstacles-avoidance(motion planning) method that can handle unknown intentions effectively:</a:t>
            </a:r>
          </a:p>
          <a:p>
            <a:endParaRPr lang="en-US" altLang="zh-TW" dirty="0"/>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20</a:t>
            </a:fld>
            <a:endParaRPr lang="zh-TW" altLang="en-US" sz="1400" dirty="0">
              <a:solidFill>
                <a:srgbClr val="663300"/>
              </a:solidFill>
            </a:endParaRPr>
          </a:p>
        </p:txBody>
      </p:sp>
      <p:graphicFrame>
        <p:nvGraphicFramePr>
          <p:cNvPr id="9" name="表格 9">
            <a:extLst>
              <a:ext uri="{FF2B5EF4-FFF2-40B4-BE49-F238E27FC236}">
                <a16:creationId xmlns:a16="http://schemas.microsoft.com/office/drawing/2014/main" id="{A7C040A6-4705-48D8-B7EA-27DC5007E053}"/>
              </a:ext>
            </a:extLst>
          </p:cNvPr>
          <p:cNvGraphicFramePr>
            <a:graphicFrameLocks noGrp="1"/>
          </p:cNvGraphicFramePr>
          <p:nvPr>
            <p:extLst>
              <p:ext uri="{D42A27DB-BD31-4B8C-83A1-F6EECF244321}">
                <p14:modId xmlns:p14="http://schemas.microsoft.com/office/powerpoint/2010/main" val="1963645623"/>
              </p:ext>
            </p:extLst>
          </p:nvPr>
        </p:nvGraphicFramePr>
        <p:xfrm>
          <a:off x="947318" y="2475959"/>
          <a:ext cx="10297364" cy="3047483"/>
        </p:xfrm>
        <a:graphic>
          <a:graphicData uri="http://schemas.openxmlformats.org/drawingml/2006/table">
            <a:tbl>
              <a:tblPr firstRow="1" bandRow="1">
                <a:tableStyleId>{5C22544A-7EE6-4342-B048-85BDC9FD1C3A}</a:tableStyleId>
              </a:tblPr>
              <a:tblGrid>
                <a:gridCol w="5148682">
                  <a:extLst>
                    <a:ext uri="{9D8B030D-6E8A-4147-A177-3AD203B41FA5}">
                      <a16:colId xmlns:a16="http://schemas.microsoft.com/office/drawing/2014/main" val="1042578893"/>
                    </a:ext>
                  </a:extLst>
                </a:gridCol>
                <a:gridCol w="5148682">
                  <a:extLst>
                    <a:ext uri="{9D8B030D-6E8A-4147-A177-3AD203B41FA5}">
                      <a16:colId xmlns:a16="http://schemas.microsoft.com/office/drawing/2014/main" val="3137472390"/>
                    </a:ext>
                  </a:extLst>
                </a:gridCol>
              </a:tblGrid>
              <a:tr h="685283">
                <a:tc>
                  <a:txBody>
                    <a:bodyPr/>
                    <a:lstStyle/>
                    <a:p>
                      <a:pPr algn="ctr"/>
                      <a:r>
                        <a:rPr lang="en-US" altLang="zh-TW" sz="2400" dirty="0"/>
                        <a:t>Comparing to VO</a:t>
                      </a:r>
                      <a:endParaRPr lang="zh-TW" altLang="en-US" sz="2400" dirty="0"/>
                    </a:p>
                  </a:txBody>
                  <a:tcPr anchor="ctr"/>
                </a:tc>
                <a:tc>
                  <a:txBody>
                    <a:bodyPr/>
                    <a:lstStyle/>
                    <a:p>
                      <a:pPr algn="ctr"/>
                      <a:r>
                        <a:rPr lang="en-US" altLang="zh-TW" sz="2400" dirty="0"/>
                        <a:t>Comparing to MPC</a:t>
                      </a:r>
                      <a:endParaRPr lang="zh-TW" altLang="en-US" sz="2400" dirty="0"/>
                    </a:p>
                  </a:txBody>
                  <a:tcPr anchor="ctr"/>
                </a:tc>
                <a:extLst>
                  <a:ext uri="{0D108BD9-81ED-4DB2-BD59-A6C34878D82A}">
                    <a16:rowId xmlns:a16="http://schemas.microsoft.com/office/drawing/2014/main" val="2952534422"/>
                  </a:ext>
                </a:extLst>
              </a:tr>
              <a:tr h="1315563">
                <a:tc>
                  <a:txBody>
                    <a:bodyPr/>
                    <a:lstStyle/>
                    <a:p>
                      <a:pPr marL="342900" indent="-342900">
                        <a:spcAft>
                          <a:spcPts val="600"/>
                        </a:spcAft>
                        <a:buFont typeface="Arial" panose="020B0604020202020204" pitchFamily="34" charset="0"/>
                        <a:buChar char="•"/>
                      </a:pPr>
                      <a:r>
                        <a:rPr lang="en-US" altLang="zh-TW" sz="2400" dirty="0"/>
                        <a:t>Improve the continuity of velocity commands.</a:t>
                      </a:r>
                    </a:p>
                    <a:p>
                      <a:pPr marL="342900" indent="-342900">
                        <a:buFont typeface="Arial" panose="020B0604020202020204" pitchFamily="34" charset="0"/>
                        <a:buChar char="•"/>
                      </a:pPr>
                      <a:r>
                        <a:rPr lang="en-US" altLang="zh-TW" sz="2400" dirty="0"/>
                        <a:t>The algorithm is adaptable to </a:t>
                      </a:r>
                      <a:r>
                        <a:rPr lang="en-US" altLang="zh-TW" sz="2400" u="sng" dirty="0"/>
                        <a:t>high velocity</a:t>
                      </a:r>
                      <a:r>
                        <a:rPr lang="en-US" altLang="zh-TW" sz="2400" dirty="0"/>
                        <a:t> or </a:t>
                      </a:r>
                      <a:r>
                        <a:rPr lang="en-US" altLang="zh-TW" sz="2400" u="sng" dirty="0"/>
                        <a:t>non-linear velocity</a:t>
                      </a:r>
                      <a:r>
                        <a:rPr lang="en-US" altLang="zh-TW" sz="2400" dirty="0"/>
                        <a:t> obstacles.</a:t>
                      </a:r>
                    </a:p>
                    <a:p>
                      <a:endParaRPr lang="zh-TW" altLang="en-US" sz="2400" dirty="0"/>
                    </a:p>
                  </a:txBody>
                  <a:tcPr/>
                </a:tc>
                <a:tc>
                  <a:txBody>
                    <a:bodyPr/>
                    <a:lstStyle/>
                    <a:p>
                      <a:pPr marL="285750" indent="-285750">
                        <a:spcAft>
                          <a:spcPts val="600"/>
                        </a:spcAft>
                        <a:buFont typeface="Arial" panose="020B0604020202020204" pitchFamily="34" charset="0"/>
                        <a:buChar char="•"/>
                      </a:pPr>
                      <a:r>
                        <a:rPr lang="en-US" altLang="zh-TW" sz="2400" dirty="0"/>
                        <a:t>Take obstacles’ velocity into consideration.</a:t>
                      </a:r>
                    </a:p>
                    <a:p>
                      <a:pPr marL="285750" indent="-285750">
                        <a:buFont typeface="Arial" panose="020B0604020202020204" pitchFamily="34" charset="0"/>
                        <a:buChar char="•"/>
                      </a:pPr>
                      <a:r>
                        <a:rPr lang="en-US" altLang="zh-TW" sz="2400" dirty="0"/>
                        <a:t>No need to rely on long-term prediction, reduce the accuracy demand.</a:t>
                      </a:r>
                    </a:p>
                    <a:p>
                      <a:endParaRPr lang="zh-TW" altLang="en-US" sz="2400" dirty="0"/>
                    </a:p>
                  </a:txBody>
                  <a:tcPr/>
                </a:tc>
                <a:extLst>
                  <a:ext uri="{0D108BD9-81ED-4DB2-BD59-A6C34878D82A}">
                    <a16:rowId xmlns:a16="http://schemas.microsoft.com/office/drawing/2014/main" val="2286485559"/>
                  </a:ext>
                </a:extLst>
              </a:tr>
            </a:tbl>
          </a:graphicData>
        </a:graphic>
      </p:graphicFrame>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Future works</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820451" y="1825624"/>
            <a:ext cx="6891075" cy="4351338"/>
          </a:xfrm>
        </p:spPr>
        <p:txBody>
          <a:bodyPr/>
          <a:lstStyle/>
          <a:p>
            <a:r>
              <a:rPr lang="en-US" altLang="zh-TW" dirty="0"/>
              <a:t>Adjust the </a:t>
            </a:r>
            <a:r>
              <a:rPr lang="en-US" altLang="zh-TW" u="sng" dirty="0"/>
              <a:t>predictive horizon</a:t>
            </a:r>
            <a:r>
              <a:rPr lang="en-US" altLang="zh-TW" dirty="0"/>
              <a:t> or modify the </a:t>
            </a:r>
            <a:r>
              <a:rPr lang="en-US" altLang="zh-TW" u="sng" dirty="0"/>
              <a:t>step length</a:t>
            </a:r>
            <a:r>
              <a:rPr lang="en-US" altLang="zh-TW" dirty="0"/>
              <a:t> based on the accuracy of the predictions.</a:t>
            </a:r>
          </a:p>
          <a:p>
            <a:r>
              <a:rPr lang="en-US" altLang="zh-TW" dirty="0"/>
              <a:t>Try to ignore the obstacles that are relatively safe.</a:t>
            </a:r>
          </a:p>
          <a:p>
            <a:r>
              <a:rPr lang="en-US" altLang="zh-TW" dirty="0"/>
              <a:t>Make people-like or car-like movements for dynamic obstacles.</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21</a:t>
            </a:fld>
            <a:endParaRPr lang="zh-TW" altLang="en-US" sz="1400" dirty="0">
              <a:solidFill>
                <a:srgbClr val="6633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9009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2582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392366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6544" y="32343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6544" y="2811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6544" y="234947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185609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562465" y="5121767"/>
              <a:ext cx="1302600" cy="369332"/>
            </a:xfrm>
            <a:prstGeom prst="rect">
              <a:avLst/>
            </a:prstGeom>
            <a:noFill/>
          </p:spPr>
          <p:txBody>
            <a:bodyPr wrap="square" rtlCol="0">
              <a:spAutoFit/>
            </a:bodyPr>
            <a:lstStyle/>
            <a:p>
              <a:r>
                <a:rPr lang="en-US" altLang="zh-TW" dirty="0"/>
                <a:t>Obstacle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People-like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A0912AA4-FBED-456B-B6EC-73752D835ECB}"/>
              </a:ext>
            </a:extLst>
          </p:cNvPr>
          <p:cNvSpPr/>
          <p:nvPr/>
        </p:nvSpPr>
        <p:spPr>
          <a:xfrm>
            <a:off x="9344284" y="2214337"/>
            <a:ext cx="96142" cy="96142"/>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23</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04446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24</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25</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p:sp>
        <p:nvSpPr>
          <p:cNvPr id="12" name="橢圓 11">
            <a:extLst>
              <a:ext uri="{FF2B5EF4-FFF2-40B4-BE49-F238E27FC236}">
                <a16:creationId xmlns:a16="http://schemas.microsoft.com/office/drawing/2014/main" id="{E3EA5AD4-9FC7-4DCC-9F7C-8257BF059B20}"/>
              </a:ext>
            </a:extLst>
          </p:cNvPr>
          <p:cNvSpPr/>
          <p:nvPr/>
        </p:nvSpPr>
        <p:spPr>
          <a:xfrm>
            <a:off x="1184564" y="2389908"/>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5BFF2D34-C77A-4F94-8E88-DF97C79208FC}"/>
              </a:ext>
            </a:extLst>
          </p:cNvPr>
          <p:cNvCxnSpPr>
            <a:cxnSpLocks/>
            <a:stCxn id="12" idx="5"/>
          </p:cNvCxnSpPr>
          <p:nvPr/>
        </p:nvCxnSpPr>
        <p:spPr>
          <a:xfrm>
            <a:off x="1522571" y="2727915"/>
            <a:ext cx="292374" cy="340867"/>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a:extLst>
              <a:ext uri="{FF2B5EF4-FFF2-40B4-BE49-F238E27FC236}">
                <a16:creationId xmlns:a16="http://schemas.microsoft.com/office/drawing/2014/main" id="{6F76CF64-877C-412C-8677-BE080283705A}"/>
              </a:ext>
            </a:extLst>
          </p:cNvPr>
          <p:cNvSpPr/>
          <p:nvPr/>
        </p:nvSpPr>
        <p:spPr>
          <a:xfrm>
            <a:off x="1748023" y="3033000"/>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A41445A4-B18D-44F6-8171-E9EE93B87D2C}"/>
              </a:ext>
            </a:extLst>
          </p:cNvPr>
          <p:cNvCxnSpPr>
            <a:cxnSpLocks/>
            <a:stCxn id="40" idx="5"/>
          </p:cNvCxnSpPr>
          <p:nvPr/>
        </p:nvCxnSpPr>
        <p:spPr>
          <a:xfrm>
            <a:off x="2086030" y="3371007"/>
            <a:ext cx="283445" cy="418211"/>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548F3A3-B02A-4D20-979E-1F96BB1B2C02}"/>
              </a:ext>
            </a:extLst>
          </p:cNvPr>
          <p:cNvSpPr txBox="1"/>
          <p:nvPr/>
        </p:nvSpPr>
        <p:spPr>
          <a:xfrm>
            <a:off x="1668758" y="1626441"/>
            <a:ext cx="783819" cy="369332"/>
          </a:xfrm>
          <a:prstGeom prst="rect">
            <a:avLst/>
          </a:prstGeom>
          <a:noFill/>
        </p:spPr>
        <p:txBody>
          <a:bodyPr wrap="square" rtlCol="0">
            <a:spAutoFit/>
          </a:bodyPr>
          <a:lstStyle/>
          <a:p>
            <a:r>
              <a:rPr lang="en-US" altLang="zh-TW" dirty="0"/>
              <a:t>robot</a:t>
            </a:r>
            <a:endParaRPr lang="zh-TW" altLang="en-US" dirty="0"/>
          </a:p>
        </p:txBody>
      </p:sp>
      <p:cxnSp>
        <p:nvCxnSpPr>
          <p:cNvPr id="25" name="直線接點 24">
            <a:extLst>
              <a:ext uri="{FF2B5EF4-FFF2-40B4-BE49-F238E27FC236}">
                <a16:creationId xmlns:a16="http://schemas.microsoft.com/office/drawing/2014/main" id="{4457DC8E-FD3E-486A-BF36-385FE8C67BFC}"/>
              </a:ext>
            </a:extLst>
          </p:cNvPr>
          <p:cNvCxnSpPr>
            <a:cxnSpLocks/>
            <a:stCxn id="22" idx="2"/>
            <a:endCxn id="12" idx="7"/>
          </p:cNvCxnSpPr>
          <p:nvPr/>
        </p:nvCxnSpPr>
        <p:spPr>
          <a:xfrm flipH="1">
            <a:off x="1522571" y="1995773"/>
            <a:ext cx="538097" cy="452128"/>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A49F5FA-9B10-44D5-AAC9-34E5DC657918}"/>
              </a:ext>
            </a:extLst>
          </p:cNvPr>
          <p:cNvSpPr txBox="1"/>
          <p:nvPr/>
        </p:nvSpPr>
        <p:spPr>
          <a:xfrm>
            <a:off x="2403908" y="2252017"/>
            <a:ext cx="2138730" cy="646331"/>
          </a:xfrm>
          <a:prstGeom prst="rect">
            <a:avLst/>
          </a:prstGeom>
          <a:noFill/>
        </p:spPr>
        <p:txBody>
          <a:bodyPr wrap="square" rtlCol="0">
            <a:spAutoFit/>
          </a:bodyPr>
          <a:lstStyle/>
          <a:p>
            <a:r>
              <a:rPr lang="en-US" altLang="zh-TW" dirty="0">
                <a:solidFill>
                  <a:schemeClr val="accent5">
                    <a:lumMod val="75000"/>
                  </a:schemeClr>
                </a:solidFill>
              </a:rPr>
              <a:t>Velocity command by VO method</a:t>
            </a:r>
            <a:endParaRPr lang="zh-TW" altLang="en-US" dirty="0">
              <a:solidFill>
                <a:schemeClr val="accent5">
                  <a:lumMod val="75000"/>
                </a:schemeClr>
              </a:solidFill>
            </a:endParaRPr>
          </a:p>
        </p:txBody>
      </p:sp>
      <p:cxnSp>
        <p:nvCxnSpPr>
          <p:cNvPr id="35" name="直線接點 34">
            <a:extLst>
              <a:ext uri="{FF2B5EF4-FFF2-40B4-BE49-F238E27FC236}">
                <a16:creationId xmlns:a16="http://schemas.microsoft.com/office/drawing/2014/main" id="{7C412C4F-AB3A-4763-BD0B-701838C39425}"/>
              </a:ext>
            </a:extLst>
          </p:cNvPr>
          <p:cNvCxnSpPr>
            <a:stCxn id="32" idx="1"/>
          </p:cNvCxnSpPr>
          <p:nvPr/>
        </p:nvCxnSpPr>
        <p:spPr>
          <a:xfrm flipH="1">
            <a:off x="1668758" y="2575183"/>
            <a:ext cx="735150" cy="3231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725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P spid="22"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27</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29</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3</a:t>
            </a:fld>
            <a:endParaRPr lang="zh-TW" altLang="en-US" sz="3200" dirty="0">
              <a:solidFill>
                <a:srgbClr val="6633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30</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4</a:t>
            </a:fld>
            <a:endParaRPr lang="zh-TW" altLang="en-US" sz="3200" dirty="0">
              <a:solidFill>
                <a:srgbClr val="6633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42434" y="30553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26173" y="30553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50294" y="30553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34033" y="30553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100234" y="15977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66434"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50173"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84147" y="14747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67890" y="14747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10" name="標題 9">
            <a:extLst>
              <a:ext uri="{FF2B5EF4-FFF2-40B4-BE49-F238E27FC236}">
                <a16:creationId xmlns:a16="http://schemas.microsoft.com/office/drawing/2014/main" id="{4581E524-5CEE-4137-95CC-A8E0621C1BC4}"/>
              </a:ext>
            </a:extLst>
          </p:cNvPr>
          <p:cNvSpPr>
            <a:spLocks noGrp="1"/>
          </p:cNvSpPr>
          <p:nvPr>
            <p:ph type="title"/>
          </p:nvPr>
        </p:nvSpPr>
        <p:spPr/>
        <p:txBody>
          <a:bodyPr/>
          <a:lstStyle/>
          <a:p>
            <a:r>
              <a:rPr lang="en-US" altLang="zh-TW" dirty="0"/>
              <a:t>Motion Planning</a:t>
            </a:r>
            <a:endParaRPr lang="zh-TW" altLang="en-US" dirty="0"/>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5</a:t>
            </a:fld>
            <a:endParaRPr lang="zh-TW" altLang="en-US" sz="3200" dirty="0">
              <a:solidFill>
                <a:srgbClr val="663300"/>
              </a:solidFill>
            </a:endParaRPr>
          </a:p>
        </p:txBody>
      </p:sp>
      <p:sp>
        <p:nvSpPr>
          <p:cNvPr id="26" name="標題 25">
            <a:extLst>
              <a:ext uri="{FF2B5EF4-FFF2-40B4-BE49-F238E27FC236}">
                <a16:creationId xmlns:a16="http://schemas.microsoft.com/office/drawing/2014/main" id="{E44A4F8C-13BE-4A47-B55F-16CD74CDEDD2}"/>
              </a:ext>
            </a:extLst>
          </p:cNvPr>
          <p:cNvSpPr>
            <a:spLocks noGrp="1"/>
          </p:cNvSpPr>
          <p:nvPr>
            <p:ph type="title"/>
          </p:nvPr>
        </p:nvSpPr>
        <p:spPr/>
        <p:txBody>
          <a:bodyPr/>
          <a:lstStyle/>
          <a:p>
            <a:r>
              <a:rPr lang="en-US" altLang="zh-TW" dirty="0"/>
              <a:t>Methods of Local Planning</a:t>
            </a:r>
            <a:endParaRPr lang="zh-TW" altLang="en-US" dirty="0"/>
          </a:p>
        </p:txBody>
      </p:sp>
      <p:sp>
        <p:nvSpPr>
          <p:cNvPr id="27" name="文字方塊 26">
            <a:extLst>
              <a:ext uri="{FF2B5EF4-FFF2-40B4-BE49-F238E27FC236}">
                <a16:creationId xmlns:a16="http://schemas.microsoft.com/office/drawing/2014/main" id="{24C4587A-6584-42E8-AB84-4455805E54CA}"/>
              </a:ext>
            </a:extLst>
          </p:cNvPr>
          <p:cNvSpPr txBox="1"/>
          <p:nvPr/>
        </p:nvSpPr>
        <p:spPr>
          <a:xfrm>
            <a:off x="948043" y="1413689"/>
            <a:ext cx="10697855" cy="140038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u="sng" dirty="0"/>
              <a:t>Dynamic Window Approach (DWA)</a:t>
            </a:r>
            <a:r>
              <a:rPr lang="en-US" altLang="zh-TW" sz="2000" dirty="0"/>
              <a:t> samples obstacles’ positions in short time, but doesn’t consider obstacles’ velocity directly.</a:t>
            </a:r>
          </a:p>
          <a:p>
            <a:pPr marL="285750" indent="-285750">
              <a:spcBef>
                <a:spcPts val="600"/>
              </a:spcBef>
              <a:buFont typeface="Arial" panose="020B0604020202020204" pitchFamily="34" charset="0"/>
              <a:buChar char="•"/>
            </a:pPr>
            <a:r>
              <a:rPr lang="en-US" altLang="zh-TW" sz="2000" u="sng" dirty="0"/>
              <a:t>Artificial Potential Field (APF)</a:t>
            </a:r>
            <a:r>
              <a:rPr lang="en-US" altLang="zh-TW" sz="2000" dirty="0"/>
              <a:t> could handle obstacles with movement, but needs calibration in each specific scenario.</a:t>
            </a:r>
            <a:endParaRPr lang="zh-TW" altLang="en-US" sz="2000" dirty="0"/>
          </a:p>
        </p:txBody>
      </p:sp>
      <p:graphicFrame>
        <p:nvGraphicFramePr>
          <p:cNvPr id="29" name="表格 29">
            <a:extLst>
              <a:ext uri="{FF2B5EF4-FFF2-40B4-BE49-F238E27FC236}">
                <a16:creationId xmlns:a16="http://schemas.microsoft.com/office/drawing/2014/main" id="{24624EDE-F9F1-45AA-8724-6025956E37CF}"/>
              </a:ext>
            </a:extLst>
          </p:cNvPr>
          <p:cNvGraphicFramePr>
            <a:graphicFrameLocks noGrp="1"/>
          </p:cNvGraphicFramePr>
          <p:nvPr>
            <p:extLst>
              <p:ext uri="{D42A27DB-BD31-4B8C-83A1-F6EECF244321}">
                <p14:modId xmlns:p14="http://schemas.microsoft.com/office/powerpoint/2010/main" val="946553688"/>
              </p:ext>
            </p:extLst>
          </p:nvPr>
        </p:nvGraphicFramePr>
        <p:xfrm>
          <a:off x="918441" y="3299472"/>
          <a:ext cx="10355117" cy="2501953"/>
        </p:xfrm>
        <a:graphic>
          <a:graphicData uri="http://schemas.openxmlformats.org/drawingml/2006/table">
            <a:tbl>
              <a:tblPr firstRow="1" bandRow="1">
                <a:tableStyleId>{5C22544A-7EE6-4342-B048-85BDC9FD1C3A}</a:tableStyleId>
              </a:tblPr>
              <a:tblGrid>
                <a:gridCol w="1806864">
                  <a:extLst>
                    <a:ext uri="{9D8B030D-6E8A-4147-A177-3AD203B41FA5}">
                      <a16:colId xmlns:a16="http://schemas.microsoft.com/office/drawing/2014/main" val="3647476163"/>
                    </a:ext>
                  </a:extLst>
                </a:gridCol>
                <a:gridCol w="4246418">
                  <a:extLst>
                    <a:ext uri="{9D8B030D-6E8A-4147-A177-3AD203B41FA5}">
                      <a16:colId xmlns:a16="http://schemas.microsoft.com/office/drawing/2014/main" val="1104960838"/>
                    </a:ext>
                  </a:extLst>
                </a:gridCol>
                <a:gridCol w="4301835">
                  <a:extLst>
                    <a:ext uri="{9D8B030D-6E8A-4147-A177-3AD203B41FA5}">
                      <a16:colId xmlns:a16="http://schemas.microsoft.com/office/drawing/2014/main" val="3404304817"/>
                    </a:ext>
                  </a:extLst>
                </a:gridCol>
              </a:tblGrid>
              <a:tr h="523977">
                <a:tc>
                  <a:txBody>
                    <a:bodyPr/>
                    <a:lstStyle/>
                    <a:p>
                      <a:pPr algn="ctr"/>
                      <a:r>
                        <a:rPr lang="en-US" altLang="zh-TW" dirty="0"/>
                        <a:t>methods</a:t>
                      </a:r>
                      <a:endParaRPr lang="zh-TW" altLang="en-US" dirty="0"/>
                    </a:p>
                  </a:txBody>
                  <a:tcPr anchor="ctr"/>
                </a:tc>
                <a:tc>
                  <a:txBody>
                    <a:bodyPr/>
                    <a:lstStyle/>
                    <a:p>
                      <a:pPr algn="ctr"/>
                      <a:r>
                        <a:rPr lang="en-US" altLang="zh-TW" dirty="0"/>
                        <a:t>advantage</a:t>
                      </a:r>
                      <a:endParaRPr lang="zh-TW" altLang="en-US" dirty="0"/>
                    </a:p>
                  </a:txBody>
                  <a:tcPr anchor="ctr"/>
                </a:tc>
                <a:tc>
                  <a:txBody>
                    <a:bodyPr/>
                    <a:lstStyle/>
                    <a:p>
                      <a:pPr algn="ctr"/>
                      <a:r>
                        <a:rPr lang="en-US" altLang="zh-TW" dirty="0"/>
                        <a:t>disadvantage</a:t>
                      </a:r>
                      <a:endParaRPr lang="zh-TW" altLang="en-US" dirty="0"/>
                    </a:p>
                  </a:txBody>
                  <a:tcPr anchor="ctr"/>
                </a:tc>
                <a:extLst>
                  <a:ext uri="{0D108BD9-81ED-4DB2-BD59-A6C34878D82A}">
                    <a16:rowId xmlns:a16="http://schemas.microsoft.com/office/drawing/2014/main" val="4094566449"/>
                  </a:ext>
                </a:extLst>
              </a:tr>
              <a:tr h="988988">
                <a:tc>
                  <a:txBody>
                    <a:bodyPr/>
                    <a:lstStyle/>
                    <a:p>
                      <a:r>
                        <a:rPr lang="en-US" altLang="zh-TW" b="1" dirty="0"/>
                        <a:t>Velocity Obstacle (VO)</a:t>
                      </a:r>
                      <a:endParaRPr lang="zh-TW" altLang="en-US" b="1" dirty="0"/>
                    </a:p>
                  </a:txBody>
                  <a:tcPr anchor="ctr"/>
                </a:tc>
                <a:tc>
                  <a:txBody>
                    <a:bodyPr/>
                    <a:lstStyle/>
                    <a:p>
                      <a:pPr algn="l"/>
                      <a:r>
                        <a:rPr lang="en-US" altLang="zh-TW" dirty="0"/>
                        <a:t>Handles moving obstacles efficiently by taking their velocity into account.</a:t>
                      </a:r>
                      <a:endParaRPr lang="zh-TW" altLang="en-US" dirty="0"/>
                    </a:p>
                  </a:txBody>
                  <a:tcPr anchor="ctr"/>
                </a:tc>
                <a:tc>
                  <a:txBody>
                    <a:bodyPr/>
                    <a:lstStyle/>
                    <a:p>
                      <a:r>
                        <a:rPr lang="en-US" altLang="zh-TW" dirty="0"/>
                        <a:t>Generate velocity command with huge variation when encounter non-linear movements.</a:t>
                      </a:r>
                      <a:endParaRPr lang="zh-TW" altLang="en-US" dirty="0"/>
                    </a:p>
                  </a:txBody>
                  <a:tcPr anchor="ctr"/>
                </a:tc>
                <a:extLst>
                  <a:ext uri="{0D108BD9-81ED-4DB2-BD59-A6C34878D82A}">
                    <a16:rowId xmlns:a16="http://schemas.microsoft.com/office/drawing/2014/main" val="4060186862"/>
                  </a:ext>
                </a:extLst>
              </a:tr>
              <a:tr h="988988">
                <a:tc>
                  <a:txBody>
                    <a:bodyPr/>
                    <a:lstStyle/>
                    <a:p>
                      <a:r>
                        <a:rPr lang="en-US" altLang="zh-TW" b="1" dirty="0"/>
                        <a:t>Model Predictive Control (MPC</a:t>
                      </a:r>
                      <a:r>
                        <a:rPr lang="en-US" altLang="zh-TW" dirty="0"/>
                        <a:t>)</a:t>
                      </a:r>
                      <a:endParaRPr lang="zh-TW" altLang="en-US" dirty="0"/>
                    </a:p>
                  </a:txBody>
                  <a:tcPr anchor="ctr"/>
                </a:tc>
                <a:tc>
                  <a:txBody>
                    <a:bodyPr/>
                    <a:lstStyle/>
                    <a:p>
                      <a:pPr marL="285750" indent="-285750" algn="l">
                        <a:buFont typeface="Arial" panose="020B0604020202020204" pitchFamily="34" charset="0"/>
                        <a:buChar char="•"/>
                      </a:pPr>
                      <a:r>
                        <a:rPr lang="en-US" altLang="zh-TW" dirty="0"/>
                        <a:t>Powerful in dealing with complex movement objects.</a:t>
                      </a:r>
                    </a:p>
                    <a:p>
                      <a:pPr marL="285750" indent="-285750" algn="l">
                        <a:buFont typeface="Arial" panose="020B0604020202020204" pitchFamily="34" charset="0"/>
                        <a:buChar char="•"/>
                      </a:pPr>
                      <a:r>
                        <a:rPr lang="en-US" altLang="zh-TW" dirty="0"/>
                        <a:t>Also consider robots’ dynamic.</a:t>
                      </a:r>
                      <a:endParaRPr lang="zh-TW" altLang="en-US" dirty="0"/>
                    </a:p>
                  </a:txBody>
                  <a:tcPr anchor="ctr"/>
                </a:tc>
                <a:tc>
                  <a:txBody>
                    <a:bodyPr/>
                    <a:lstStyle/>
                    <a:p>
                      <a:pPr marL="285750" indent="-285750">
                        <a:buFont typeface="Arial" panose="020B0604020202020204" pitchFamily="34" charset="0"/>
                        <a:buChar char="•"/>
                      </a:pPr>
                      <a:r>
                        <a:rPr lang="en-US" altLang="zh-TW" dirty="0"/>
                        <a:t>Rely on the accuracy of long-term prediction.</a:t>
                      </a:r>
                    </a:p>
                    <a:p>
                      <a:pPr marL="285750" indent="-285750">
                        <a:buFont typeface="Arial" panose="020B0604020202020204" pitchFamily="34" charset="0"/>
                        <a:buChar char="•"/>
                      </a:pPr>
                      <a:r>
                        <a:rPr lang="en-US" altLang="zh-TW" dirty="0"/>
                        <a:t>Computationally intensive.</a:t>
                      </a:r>
                      <a:endParaRPr lang="zh-TW" altLang="en-US" dirty="0"/>
                    </a:p>
                  </a:txBody>
                  <a:tcPr anchor="ctr"/>
                </a:tc>
                <a:extLst>
                  <a:ext uri="{0D108BD9-81ED-4DB2-BD59-A6C34878D82A}">
                    <a16:rowId xmlns:a16="http://schemas.microsoft.com/office/drawing/2014/main" val="2292996719"/>
                  </a:ext>
                </a:extLst>
              </a:tr>
            </a:tbl>
          </a:graphicData>
        </a:graphic>
      </p:graphicFrame>
      <p:sp>
        <p:nvSpPr>
          <p:cNvPr id="30" name="文字方塊 29">
            <a:extLst>
              <a:ext uri="{FF2B5EF4-FFF2-40B4-BE49-F238E27FC236}">
                <a16:creationId xmlns:a16="http://schemas.microsoft.com/office/drawing/2014/main" id="{6C08DAF9-B18C-4AEE-8199-42A47D26C96B}"/>
              </a:ext>
            </a:extLst>
          </p:cNvPr>
          <p:cNvSpPr txBox="1"/>
          <p:nvPr/>
        </p:nvSpPr>
        <p:spPr>
          <a:xfrm>
            <a:off x="948043" y="2891017"/>
            <a:ext cx="9955483" cy="400110"/>
          </a:xfrm>
          <a:prstGeom prst="rect">
            <a:avLst/>
          </a:prstGeom>
          <a:noFill/>
        </p:spPr>
        <p:txBody>
          <a:bodyPr wrap="square" rtlCol="0">
            <a:spAutoFit/>
          </a:bodyPr>
          <a:lstStyle/>
          <a:p>
            <a:r>
              <a:rPr lang="en-US" altLang="zh-TW" sz="2000" b="1" dirty="0">
                <a:solidFill>
                  <a:schemeClr val="accent1">
                    <a:lumMod val="50000"/>
                  </a:schemeClr>
                </a:solidFill>
              </a:rPr>
              <a:t>To avoid dynamic obstacles with unknown-intention (non-cooperation) :</a:t>
            </a:r>
            <a:endParaRPr lang="zh-TW" altLang="en-US" sz="2000" b="1" dirty="0">
              <a:solidFill>
                <a:schemeClr val="accent1">
                  <a:lumMod val="50000"/>
                </a:schemeClr>
              </a:solidFill>
            </a:endParaRPr>
          </a:p>
        </p:txBody>
      </p:sp>
    </p:spTree>
    <p:extLst>
      <p:ext uri="{BB962C8B-B14F-4D97-AF65-F5344CB8AC3E}">
        <p14:creationId xmlns:p14="http://schemas.microsoft.com/office/powerpoint/2010/main" val="16428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6</a:t>
            </a:fld>
            <a:endParaRPr lang="zh-TW" altLang="en-US" sz="32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7</a:t>
            </a:fld>
            <a:endParaRPr lang="zh-TW" altLang="en-US" sz="3200" dirty="0">
              <a:solidFill>
                <a:srgbClr val="6633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Reshape Velocity Obstacle</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8</a:t>
            </a:fld>
            <a:endParaRPr lang="zh-TW" altLang="en-US" sz="3200" dirty="0">
              <a:solidFill>
                <a:srgbClr val="663300"/>
              </a:solidFill>
            </a:endParaRPr>
          </a:p>
        </p:txBody>
      </p:sp>
      <p:pic>
        <p:nvPicPr>
          <p:cNvPr id="1026" name="Picture 2">
            <a:extLst>
              <a:ext uri="{FF2B5EF4-FFF2-40B4-BE49-F238E27FC236}">
                <a16:creationId xmlns:a16="http://schemas.microsoft.com/office/drawing/2014/main" id="{3ED0C60B-D945-469C-BA7A-59209877A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6" y="1874895"/>
            <a:ext cx="3170196" cy="3946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圓角 2">
                <a:extLst>
                  <a:ext uri="{FF2B5EF4-FFF2-40B4-BE49-F238E27FC236}">
                    <a16:creationId xmlns:a16="http://schemas.microsoft.com/office/drawing/2014/main" id="{F10BDABB-9F06-4983-8D84-A79CD6D28017}"/>
                  </a:ext>
                </a:extLst>
              </p:cNvPr>
              <p:cNvSpPr/>
              <p:nvPr/>
            </p:nvSpPr>
            <p:spPr>
              <a:xfrm>
                <a:off x="1913467" y="1367953"/>
                <a:ext cx="2065866" cy="50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Trim by </a:t>
                </a:r>
                <a14:m>
                  <m:oMath xmlns:m="http://schemas.openxmlformats.org/officeDocument/2006/math">
                    <m:r>
                      <a:rPr lang="zh-TW" altLang="en-US" sz="2400" i="1" smtClean="0">
                        <a:latin typeface="Cambria Math" panose="02040503050406030204" pitchFamily="18" charset="0"/>
                      </a:rPr>
                      <m:t>𝜏</m:t>
                    </m:r>
                  </m:oMath>
                </a14:m>
                <a:endParaRPr lang="zh-TW" altLang="en-US" sz="2400" dirty="0"/>
              </a:p>
            </p:txBody>
          </p:sp>
        </mc:Choice>
        <mc:Fallback xmlns="">
          <p:sp>
            <p:nvSpPr>
              <p:cNvPr id="3" name="矩形: 圓角 2">
                <a:extLst>
                  <a:ext uri="{FF2B5EF4-FFF2-40B4-BE49-F238E27FC236}">
                    <a16:creationId xmlns:a16="http://schemas.microsoft.com/office/drawing/2014/main" id="{F10BDABB-9F06-4983-8D84-A79CD6D28017}"/>
                  </a:ext>
                </a:extLst>
              </p:cNvPr>
              <p:cNvSpPr>
                <a:spLocks noRot="1" noChangeAspect="1" noMove="1" noResize="1" noEditPoints="1" noAdjustHandles="1" noChangeArrowheads="1" noChangeShapeType="1" noTextEdit="1"/>
              </p:cNvSpPr>
              <p:nvPr/>
            </p:nvSpPr>
            <p:spPr>
              <a:xfrm>
                <a:off x="1913467" y="1367953"/>
                <a:ext cx="2065866" cy="506942"/>
              </a:xfrm>
              <a:prstGeom prst="roundRect">
                <a:avLst/>
              </a:prstGeom>
              <a:blipFill>
                <a:blip r:embed="rId4"/>
                <a:stretch>
                  <a:fillRect t="-2326" b="-20930"/>
                </a:stretch>
              </a:blipFill>
            </p:spPr>
            <p:txBody>
              <a:bodyPr/>
              <a:lstStyle/>
              <a:p>
                <a:r>
                  <a:rPr lang="zh-TW" altLang="en-US">
                    <a:noFill/>
                  </a:rPr>
                  <a:t> </a:t>
                </a:r>
              </a:p>
            </p:txBody>
          </p:sp>
        </mc:Fallback>
      </mc:AlternateContent>
      <p:sp>
        <p:nvSpPr>
          <p:cNvPr id="56" name="矩形: 圓角 55">
            <a:extLst>
              <a:ext uri="{FF2B5EF4-FFF2-40B4-BE49-F238E27FC236}">
                <a16:creationId xmlns:a16="http://schemas.microsoft.com/office/drawing/2014/main" id="{C764EA45-1BD8-4707-A914-7E97EE0449B3}"/>
              </a:ext>
            </a:extLst>
          </p:cNvPr>
          <p:cNvSpPr/>
          <p:nvPr/>
        </p:nvSpPr>
        <p:spPr>
          <a:xfrm>
            <a:off x="5333419"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position</a:t>
            </a:r>
            <a:endParaRPr lang="zh-TW" altLang="en-US" sz="2400" dirty="0"/>
          </a:p>
        </p:txBody>
      </p:sp>
      <p:grpSp>
        <p:nvGrpSpPr>
          <p:cNvPr id="25" name="群組 24">
            <a:extLst>
              <a:ext uri="{FF2B5EF4-FFF2-40B4-BE49-F238E27FC236}">
                <a16:creationId xmlns:a16="http://schemas.microsoft.com/office/drawing/2014/main" id="{68AEC192-B170-4FB0-9CAA-CB351E931E97}"/>
              </a:ext>
            </a:extLst>
          </p:cNvPr>
          <p:cNvGrpSpPr/>
          <p:nvPr/>
        </p:nvGrpSpPr>
        <p:grpSpPr>
          <a:xfrm>
            <a:off x="4868797" y="2616171"/>
            <a:ext cx="2646298" cy="2873876"/>
            <a:chOff x="4708511" y="2440932"/>
            <a:chExt cx="2646298" cy="2873876"/>
          </a:xfrm>
        </p:grpSpPr>
        <p:sp>
          <p:nvSpPr>
            <p:cNvPr id="9" name="等腰三角形 8">
              <a:extLst>
                <a:ext uri="{FF2B5EF4-FFF2-40B4-BE49-F238E27FC236}">
                  <a16:creationId xmlns:a16="http://schemas.microsoft.com/office/drawing/2014/main" id="{7C54F964-1EEC-4E10-BD4E-AB59805C4E51}"/>
                </a:ext>
              </a:extLst>
            </p:cNvPr>
            <p:cNvSpPr/>
            <p:nvPr/>
          </p:nvSpPr>
          <p:spPr>
            <a:xfrm rot="12567951">
              <a:off x="4953000" y="2908557"/>
              <a:ext cx="1625600" cy="2404533"/>
            </a:xfrm>
            <a:prstGeom prst="triangl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C234698-9E88-4B50-9B19-E716B7694A7E}"/>
                </a:ext>
              </a:extLst>
            </p:cNvPr>
            <p:cNvSpPr/>
            <p:nvPr/>
          </p:nvSpPr>
          <p:spPr>
            <a:xfrm>
              <a:off x="5457890" y="3161241"/>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49F89CC3-EDCC-4AAD-AA85-B47C6E02614B}"/>
                </a:ext>
              </a:extLst>
            </p:cNvPr>
            <p:cNvCxnSpPr>
              <a:stCxn id="9" idx="0"/>
              <a:endCxn id="9" idx="4"/>
            </p:cNvCxnSpPr>
            <p:nvPr/>
          </p:nvCxnSpPr>
          <p:spPr>
            <a:xfrm flipV="1">
              <a:off x="5174399" y="2664251"/>
              <a:ext cx="475138" cy="249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a:extLst>
                <a:ext uri="{FF2B5EF4-FFF2-40B4-BE49-F238E27FC236}">
                  <a16:creationId xmlns:a16="http://schemas.microsoft.com/office/drawing/2014/main" id="{BE32DDB6-2E7E-441B-B368-00196E83F225}"/>
                </a:ext>
              </a:extLst>
            </p:cNvPr>
            <p:cNvCxnSpPr>
              <a:stCxn id="9" idx="0"/>
              <a:endCxn id="9" idx="2"/>
            </p:cNvCxnSpPr>
            <p:nvPr/>
          </p:nvCxnSpPr>
          <p:spPr>
            <a:xfrm flipV="1">
              <a:off x="5174399" y="3463891"/>
              <a:ext cx="1890465" cy="169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橢圓 62">
              <a:extLst>
                <a:ext uri="{FF2B5EF4-FFF2-40B4-BE49-F238E27FC236}">
                  <a16:creationId xmlns:a16="http://schemas.microsoft.com/office/drawing/2014/main" id="{B5197D5D-36ED-4B22-B1EF-68421D21E72A}"/>
                </a:ext>
              </a:extLst>
            </p:cNvPr>
            <p:cNvSpPr/>
            <p:nvPr/>
          </p:nvSpPr>
          <p:spPr>
            <a:xfrm>
              <a:off x="5349890" y="3053241"/>
              <a:ext cx="1296000" cy="1296000"/>
            </a:xfrm>
            <a:prstGeom prst="ellipse">
              <a:avLst/>
            </a:prstGeom>
            <a:solidFill>
              <a:srgbClr val="F26E6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5D1A36F7-B739-4A34-9517-75B3C2FBAC41}"/>
                </a:ext>
              </a:extLst>
            </p:cNvPr>
            <p:cNvSpPr/>
            <p:nvPr/>
          </p:nvSpPr>
          <p:spPr>
            <a:xfrm rot="12567951">
              <a:off x="4708511" y="2813218"/>
              <a:ext cx="2171467" cy="2501590"/>
            </a:xfrm>
            <a:prstGeom prst="triangle">
              <a:avLst/>
            </a:prstGeom>
            <a:solidFill>
              <a:srgbClr val="FFF2CC">
                <a:alpha val="30196"/>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D8E064E0-A166-47D6-9D29-1B4591EE65F0}"/>
                </a:ext>
              </a:extLst>
            </p:cNvPr>
            <p:cNvCxnSpPr>
              <a:stCxn id="65" idx="0"/>
              <a:endCxn id="65" idx="4"/>
            </p:cNvCxnSpPr>
            <p:nvPr/>
          </p:nvCxnSpPr>
          <p:spPr>
            <a:xfrm flipV="1">
              <a:off x="5178972" y="2440932"/>
              <a:ext cx="285252" cy="27120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10203F7C-7791-458A-A042-D96F0D6F7638}"/>
                </a:ext>
              </a:extLst>
            </p:cNvPr>
            <p:cNvCxnSpPr>
              <a:stCxn id="65" idx="0"/>
              <a:endCxn id="65" idx="2"/>
            </p:cNvCxnSpPr>
            <p:nvPr/>
          </p:nvCxnSpPr>
          <p:spPr>
            <a:xfrm flipV="1">
              <a:off x="5178972" y="3509087"/>
              <a:ext cx="2175837" cy="164392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F585CD62-07F8-47B4-A579-DD3EECD1F467}"/>
                </a:ext>
              </a:extLst>
            </p:cNvPr>
            <p:cNvCxnSpPr/>
            <p:nvPr/>
          </p:nvCxnSpPr>
          <p:spPr>
            <a:xfrm flipV="1">
              <a:off x="5997890" y="3105150"/>
              <a:ext cx="269000" cy="59609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099FE0DA-CC0B-4A31-AC49-3B6263EB793E}"/>
                    </a:ext>
                  </a:extLst>
                </p:cNvPr>
                <p:cNvSpPr txBox="1"/>
                <p:nvPr/>
              </p:nvSpPr>
              <p:spPr>
                <a:xfrm>
                  <a:off x="5283502" y="3190049"/>
                  <a:ext cx="119380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𝜎</m:t>
                            </m:r>
                          </m:e>
                          <m:sub>
                            <m:r>
                              <a:rPr lang="en-US" altLang="zh-TW" b="0" i="1" smtClean="0">
                                <a:latin typeface="Cambria Math" panose="02040503050406030204" pitchFamily="18" charset="0"/>
                              </a:rPr>
                              <m:t>𝑝</m:t>
                            </m:r>
                          </m:sub>
                        </m:sSub>
                      </m:oMath>
                    </m:oMathPara>
                  </a14:m>
                  <a:endParaRPr lang="zh-TW" altLang="en-US" dirty="0"/>
                </a:p>
              </p:txBody>
            </p:sp>
          </mc:Choice>
          <mc:Fallback xmlns="">
            <p:sp>
              <p:nvSpPr>
                <p:cNvPr id="22" name="文字方塊 21">
                  <a:extLst>
                    <a:ext uri="{FF2B5EF4-FFF2-40B4-BE49-F238E27FC236}">
                      <a16:creationId xmlns:a16="http://schemas.microsoft.com/office/drawing/2014/main" id="{099FE0DA-CC0B-4A31-AC49-3B6263EB793E}"/>
                    </a:ext>
                  </a:extLst>
                </p:cNvPr>
                <p:cNvSpPr txBox="1">
                  <a:spLocks noRot="1" noChangeAspect="1" noMove="1" noResize="1" noEditPoints="1" noAdjustHandles="1" noChangeArrowheads="1" noChangeShapeType="1" noTextEdit="1"/>
                </p:cNvSpPr>
                <p:nvPr/>
              </p:nvSpPr>
              <p:spPr>
                <a:xfrm>
                  <a:off x="5283502" y="3190049"/>
                  <a:ext cx="1193800" cy="390748"/>
                </a:xfrm>
                <a:prstGeom prst="rect">
                  <a:avLst/>
                </a:prstGeom>
                <a:blipFill>
                  <a:blip r:embed="rId5"/>
                  <a:stretch>
                    <a:fillRect b="-4688"/>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BA168543-4A23-4CEA-84A6-5539F7F36055}"/>
                </a:ext>
              </a:extLst>
            </p:cNvPr>
            <p:cNvCxnSpPr/>
            <p:nvPr/>
          </p:nvCxnSpPr>
          <p:spPr>
            <a:xfrm flipV="1">
              <a:off x="5997890" y="3619500"/>
              <a:ext cx="540000" cy="817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091F6514-E6FF-472C-98DE-D513D4049613}"/>
                    </a:ext>
                  </a:extLst>
                </p:cNvPr>
                <p:cNvSpPr txBox="1"/>
                <p:nvPr/>
              </p:nvSpPr>
              <p:spPr>
                <a:xfrm>
                  <a:off x="5701955" y="3511523"/>
                  <a:ext cx="1193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oMath>
                    </m:oMathPara>
                  </a14:m>
                  <a:endParaRPr lang="zh-TW" altLang="en-US" dirty="0"/>
                </a:p>
              </p:txBody>
            </p:sp>
          </mc:Choice>
          <mc:Fallback xmlns="">
            <p:sp>
              <p:nvSpPr>
                <p:cNvPr id="75" name="文字方塊 74">
                  <a:extLst>
                    <a:ext uri="{FF2B5EF4-FFF2-40B4-BE49-F238E27FC236}">
                      <a16:creationId xmlns:a16="http://schemas.microsoft.com/office/drawing/2014/main" id="{091F6514-E6FF-472C-98DE-D513D4049613}"/>
                    </a:ext>
                  </a:extLst>
                </p:cNvPr>
                <p:cNvSpPr txBox="1">
                  <a:spLocks noRot="1" noChangeAspect="1" noMove="1" noResize="1" noEditPoints="1" noAdjustHandles="1" noChangeArrowheads="1" noChangeShapeType="1" noTextEdit="1"/>
                </p:cNvSpPr>
                <p:nvPr/>
              </p:nvSpPr>
              <p:spPr>
                <a:xfrm>
                  <a:off x="5701955" y="3511523"/>
                  <a:ext cx="1193800" cy="369332"/>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B785934D-2F22-4940-86CB-F2E5A83FB529}"/>
                  </a:ext>
                </a:extLst>
              </p:cNvPr>
              <p:cNvSpPr txBox="1"/>
              <p:nvPr/>
            </p:nvSpPr>
            <p:spPr>
              <a:xfrm>
                <a:off x="5522249" y="4399843"/>
                <a:ext cx="34835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xmlns="">
          <p:sp>
            <p:nvSpPr>
              <p:cNvPr id="83" name="文字方塊 82">
                <a:extLst>
                  <a:ext uri="{FF2B5EF4-FFF2-40B4-BE49-F238E27FC236}">
                    <a16:creationId xmlns:a16="http://schemas.microsoft.com/office/drawing/2014/main" id="{B785934D-2F22-4940-86CB-F2E5A83FB529}"/>
                  </a:ext>
                </a:extLst>
              </p:cNvPr>
              <p:cNvSpPr txBox="1">
                <a:spLocks noRot="1" noChangeAspect="1" noMove="1" noResize="1" noEditPoints="1" noAdjustHandles="1" noChangeArrowheads="1" noChangeShapeType="1" noTextEdit="1"/>
              </p:cNvSpPr>
              <p:nvPr/>
            </p:nvSpPr>
            <p:spPr>
              <a:xfrm>
                <a:off x="5522249" y="4399843"/>
                <a:ext cx="348353" cy="370486"/>
              </a:xfrm>
              <a:prstGeom prst="rect">
                <a:avLst/>
              </a:prstGeom>
              <a:blipFill>
                <a:blip r:embed="rId7"/>
                <a:stretch>
                  <a:fillRect r="-36842"/>
                </a:stretch>
              </a:blipFill>
            </p:spPr>
            <p:txBody>
              <a:bodyPr/>
              <a:lstStyle/>
              <a:p>
                <a:r>
                  <a:rPr lang="zh-TW" altLang="en-US">
                    <a:noFill/>
                  </a:rPr>
                  <a:t> </a:t>
                </a:r>
              </a:p>
            </p:txBody>
          </p:sp>
        </mc:Fallback>
      </mc:AlternateContent>
      <p:grpSp>
        <p:nvGrpSpPr>
          <p:cNvPr id="85" name="群組 84">
            <a:extLst>
              <a:ext uri="{FF2B5EF4-FFF2-40B4-BE49-F238E27FC236}">
                <a16:creationId xmlns:a16="http://schemas.microsoft.com/office/drawing/2014/main" id="{293C26A1-FE1A-443B-838F-947E7BA6C13A}"/>
              </a:ext>
            </a:extLst>
          </p:cNvPr>
          <p:cNvGrpSpPr/>
          <p:nvPr/>
        </p:nvGrpSpPr>
        <p:grpSpPr>
          <a:xfrm>
            <a:off x="8551531" y="2476791"/>
            <a:ext cx="2401065" cy="3264520"/>
            <a:chOff x="8559998" y="2289240"/>
            <a:chExt cx="2401065" cy="3264520"/>
          </a:xfrm>
        </p:grpSpPr>
        <p:sp>
          <p:nvSpPr>
            <p:cNvPr id="32" name="局部圓 31">
              <a:extLst>
                <a:ext uri="{FF2B5EF4-FFF2-40B4-BE49-F238E27FC236}">
                  <a16:creationId xmlns:a16="http://schemas.microsoft.com/office/drawing/2014/main" id="{1D13B9F7-939C-49D4-B8A9-3F4FB0D6CF22}"/>
                </a:ext>
              </a:extLst>
            </p:cNvPr>
            <p:cNvSpPr/>
            <p:nvPr/>
          </p:nvSpPr>
          <p:spPr>
            <a:xfrm rot="21126203">
              <a:off x="8643294" y="4632676"/>
              <a:ext cx="928806" cy="921084"/>
            </a:xfrm>
            <a:prstGeom prst="pie">
              <a:avLst>
                <a:gd name="adj1" fmla="val 3243995"/>
                <a:gd name="adj2" fmla="val 1173090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梯形 40">
              <a:extLst>
                <a:ext uri="{FF2B5EF4-FFF2-40B4-BE49-F238E27FC236}">
                  <a16:creationId xmlns:a16="http://schemas.microsoft.com/office/drawing/2014/main" id="{290C50C4-0C38-4ECB-A9CE-4B10D951F241}"/>
                </a:ext>
              </a:extLst>
            </p:cNvPr>
            <p:cNvSpPr/>
            <p:nvPr/>
          </p:nvSpPr>
          <p:spPr>
            <a:xfrm rot="12394535">
              <a:off x="8559998" y="3699929"/>
              <a:ext cx="1682538" cy="1609851"/>
            </a:xfrm>
            <a:prstGeom prst="trapezoid">
              <a:avLst/>
            </a:pr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730FD3ED-3A69-410F-A72D-794DD76A70B9}"/>
                </a:ext>
              </a:extLst>
            </p:cNvPr>
            <p:cNvSpPr/>
            <p:nvPr/>
          </p:nvSpPr>
          <p:spPr>
            <a:xfrm rot="12396020">
              <a:off x="9073778" y="2437516"/>
              <a:ext cx="1327522" cy="2814076"/>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57" name="直線單箭頭接點 56">
              <a:extLst>
                <a:ext uri="{FF2B5EF4-FFF2-40B4-BE49-F238E27FC236}">
                  <a16:creationId xmlns:a16="http://schemas.microsoft.com/office/drawing/2014/main" id="{A2EBAE60-A70D-4F28-90EE-F325F485275C}"/>
                </a:ext>
              </a:extLst>
            </p:cNvPr>
            <p:cNvCxnSpPr>
              <a:stCxn id="27" idx="0"/>
              <a:endCxn id="27" idx="4"/>
            </p:cNvCxnSpPr>
            <p:nvPr/>
          </p:nvCxnSpPr>
          <p:spPr>
            <a:xfrm flipV="1">
              <a:off x="9107518" y="2289240"/>
              <a:ext cx="666539" cy="2813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B404EEFC-7AEC-4BBD-924F-B84419093A44}"/>
                </a:ext>
              </a:extLst>
            </p:cNvPr>
            <p:cNvCxnSpPr>
              <a:stCxn id="27" idx="0"/>
              <a:endCxn id="27" idx="2"/>
            </p:cNvCxnSpPr>
            <p:nvPr/>
          </p:nvCxnSpPr>
          <p:spPr>
            <a:xfrm flipV="1">
              <a:off x="9107518" y="2883657"/>
              <a:ext cx="1853545" cy="2219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線單箭頭接點 60">
              <a:extLst>
                <a:ext uri="{FF2B5EF4-FFF2-40B4-BE49-F238E27FC236}">
                  <a16:creationId xmlns:a16="http://schemas.microsoft.com/office/drawing/2014/main" id="{260B2DDD-1A24-42CE-97DB-3B5239D5A9C4}"/>
                </a:ext>
              </a:extLst>
            </p:cNvPr>
            <p:cNvCxnSpPr>
              <a:cxnSpLocks/>
            </p:cNvCxnSpPr>
            <p:nvPr/>
          </p:nvCxnSpPr>
          <p:spPr>
            <a:xfrm flipV="1">
              <a:off x="8641556" y="3167063"/>
              <a:ext cx="416719" cy="18716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888C79F2-7271-4467-97C7-5ED02ABDA03E}"/>
                </a:ext>
              </a:extLst>
            </p:cNvPr>
            <p:cNvCxnSpPr>
              <a:cxnSpLocks/>
            </p:cNvCxnSpPr>
            <p:nvPr/>
          </p:nvCxnSpPr>
          <p:spPr>
            <a:xfrm flipV="1">
              <a:off x="9422606" y="3972215"/>
              <a:ext cx="1259610" cy="1461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線單箭頭接點 70">
              <a:extLst>
                <a:ext uri="{FF2B5EF4-FFF2-40B4-BE49-F238E27FC236}">
                  <a16:creationId xmlns:a16="http://schemas.microsoft.com/office/drawing/2014/main" id="{03D0B0E7-4E5A-4A66-8596-80F45C1D61B6}"/>
                </a:ext>
              </a:extLst>
            </p:cNvPr>
            <p:cNvCxnSpPr>
              <a:cxnSpLocks/>
            </p:cNvCxnSpPr>
            <p:nvPr/>
          </p:nvCxnSpPr>
          <p:spPr>
            <a:xfrm flipH="1">
              <a:off x="8907457" y="5102659"/>
              <a:ext cx="200061" cy="39138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4" name="直線單箭頭接點 73">
              <a:extLst>
                <a:ext uri="{FF2B5EF4-FFF2-40B4-BE49-F238E27FC236}">
                  <a16:creationId xmlns:a16="http://schemas.microsoft.com/office/drawing/2014/main" id="{45F44893-2F14-43E1-8C9A-580D60B40561}"/>
                </a:ext>
              </a:extLst>
            </p:cNvPr>
            <p:cNvCxnSpPr>
              <a:cxnSpLocks/>
            </p:cNvCxnSpPr>
            <p:nvPr/>
          </p:nvCxnSpPr>
          <p:spPr>
            <a:xfrm flipH="1" flipV="1">
              <a:off x="8725707" y="4640119"/>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3" name="直線單箭頭接點 102">
              <a:extLst>
                <a:ext uri="{FF2B5EF4-FFF2-40B4-BE49-F238E27FC236}">
                  <a16:creationId xmlns:a16="http://schemas.microsoft.com/office/drawing/2014/main" id="{8E0CAB67-F4DF-4DE0-9CFF-44D5E0AC6F8A}"/>
                </a:ext>
              </a:extLst>
            </p:cNvPr>
            <p:cNvCxnSpPr>
              <a:cxnSpLocks/>
            </p:cNvCxnSpPr>
            <p:nvPr/>
          </p:nvCxnSpPr>
          <p:spPr>
            <a:xfrm flipH="1" flipV="1">
              <a:off x="8921864" y="3760856"/>
              <a:ext cx="471992" cy="1126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9" name="直線單箭頭接點 78">
              <a:extLst>
                <a:ext uri="{FF2B5EF4-FFF2-40B4-BE49-F238E27FC236}">
                  <a16:creationId xmlns:a16="http://schemas.microsoft.com/office/drawing/2014/main" id="{C283F1B8-74BF-40C5-B5CD-96E6B8F5FCD6}"/>
                </a:ext>
              </a:extLst>
            </p:cNvPr>
            <p:cNvCxnSpPr>
              <a:cxnSpLocks/>
            </p:cNvCxnSpPr>
            <p:nvPr/>
          </p:nvCxnSpPr>
          <p:spPr>
            <a:xfrm>
              <a:off x="9328096" y="4827732"/>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8" name="直線單箭頭接點 107">
              <a:extLst>
                <a:ext uri="{FF2B5EF4-FFF2-40B4-BE49-F238E27FC236}">
                  <a16:creationId xmlns:a16="http://schemas.microsoft.com/office/drawing/2014/main" id="{B6EDD5FD-394C-4B52-B02A-DCB2EA93544E}"/>
                </a:ext>
              </a:extLst>
            </p:cNvPr>
            <p:cNvCxnSpPr>
              <a:cxnSpLocks/>
            </p:cNvCxnSpPr>
            <p:nvPr/>
          </p:nvCxnSpPr>
          <p:spPr>
            <a:xfrm>
              <a:off x="9960994" y="4124480"/>
              <a:ext cx="323683" cy="292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78A832EC-2B2A-4493-9BAA-C76CE3587FEE}"/>
                    </a:ext>
                  </a:extLst>
                </p:cNvPr>
                <p:cNvSpPr txBox="1"/>
                <p:nvPr/>
              </p:nvSpPr>
              <p:spPr>
                <a:xfrm>
                  <a:off x="8647924" y="4923909"/>
                  <a:ext cx="25953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r>
                              <a:rPr lang="zh-TW" altLang="en-US" i="1" smtClean="0">
                                <a:latin typeface="Cambria Math" panose="02040503050406030204" pitchFamily="18" charset="0"/>
                              </a:rPr>
                              <m:t>𝜎</m:t>
                            </m:r>
                          </m:e>
                          <m:sub>
                            <m:r>
                              <a:rPr lang="en-US" altLang="zh-TW" b="0" i="1" smtClean="0">
                                <a:latin typeface="Cambria Math" panose="02040503050406030204" pitchFamily="18" charset="0"/>
                              </a:rPr>
                              <m:t>𝑣</m:t>
                            </m:r>
                          </m:sub>
                        </m:sSub>
                      </m:oMath>
                    </m:oMathPara>
                  </a14:m>
                  <a:endParaRPr lang="zh-TW" altLang="en-US" dirty="0"/>
                </a:p>
              </p:txBody>
            </p:sp>
          </mc:Choice>
          <mc:Fallback xmlns="">
            <p:sp>
              <p:nvSpPr>
                <p:cNvPr id="82" name="文字方塊 81">
                  <a:extLst>
                    <a:ext uri="{FF2B5EF4-FFF2-40B4-BE49-F238E27FC236}">
                      <a16:creationId xmlns:a16="http://schemas.microsoft.com/office/drawing/2014/main" id="{78A832EC-2B2A-4493-9BAA-C76CE3587FEE}"/>
                    </a:ext>
                  </a:extLst>
                </p:cNvPr>
                <p:cNvSpPr txBox="1">
                  <a:spLocks noRot="1" noChangeAspect="1" noMove="1" noResize="1" noEditPoints="1" noAdjustHandles="1" noChangeArrowheads="1" noChangeShapeType="1" noTextEdit="1"/>
                </p:cNvSpPr>
                <p:nvPr/>
              </p:nvSpPr>
              <p:spPr>
                <a:xfrm>
                  <a:off x="8647924" y="4923909"/>
                  <a:ext cx="259533" cy="370486"/>
                </a:xfrm>
                <a:prstGeom prst="rect">
                  <a:avLst/>
                </a:prstGeom>
                <a:blipFill>
                  <a:blip r:embed="rId8"/>
                  <a:stretch>
                    <a:fillRect r="-860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FBD90C9-C1A0-4E7A-B5F1-AF32C6CCE8E7}"/>
                    </a:ext>
                  </a:extLst>
                </p:cNvPr>
                <p:cNvSpPr txBox="1"/>
                <p:nvPr/>
              </p:nvSpPr>
              <p:spPr>
                <a:xfrm>
                  <a:off x="9641927" y="3336480"/>
                  <a:ext cx="258273"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𝑉𝑂</m:t>
                        </m:r>
                      </m:oMath>
                    </m:oMathPara>
                  </a14:m>
                  <a:endParaRPr lang="zh-TW" altLang="en-US" dirty="0"/>
                </a:p>
              </p:txBody>
            </p:sp>
          </mc:Choice>
          <mc:Fallback xmlns="">
            <p:sp>
              <p:nvSpPr>
                <p:cNvPr id="84" name="文字方塊 83">
                  <a:extLst>
                    <a:ext uri="{FF2B5EF4-FFF2-40B4-BE49-F238E27FC236}">
                      <a16:creationId xmlns:a16="http://schemas.microsoft.com/office/drawing/2014/main" id="{5FBD90C9-C1A0-4E7A-B5F1-AF32C6CCE8E7}"/>
                    </a:ext>
                  </a:extLst>
                </p:cNvPr>
                <p:cNvSpPr txBox="1">
                  <a:spLocks noRot="1" noChangeAspect="1" noMove="1" noResize="1" noEditPoints="1" noAdjustHandles="1" noChangeArrowheads="1" noChangeShapeType="1" noTextEdit="1"/>
                </p:cNvSpPr>
                <p:nvPr/>
              </p:nvSpPr>
              <p:spPr>
                <a:xfrm>
                  <a:off x="9641927" y="3336480"/>
                  <a:ext cx="258273" cy="370486"/>
                </a:xfrm>
                <a:prstGeom prst="rect">
                  <a:avLst/>
                </a:prstGeom>
                <a:blipFill>
                  <a:blip r:embed="rId9"/>
                  <a:stretch>
                    <a:fillRect r="-83721"/>
                  </a:stretch>
                </a:blipFill>
              </p:spPr>
              <p:txBody>
                <a:bodyPr/>
                <a:lstStyle/>
                <a:p>
                  <a:r>
                    <a:rPr lang="zh-TW" altLang="en-US">
                      <a:noFill/>
                    </a:rPr>
                    <a:t> </a:t>
                  </a:r>
                </a:p>
              </p:txBody>
            </p:sp>
          </mc:Fallback>
        </mc:AlternateContent>
      </p:grpSp>
      <p:sp>
        <p:nvSpPr>
          <p:cNvPr id="113" name="矩形: 圓角 112">
            <a:extLst>
              <a:ext uri="{FF2B5EF4-FFF2-40B4-BE49-F238E27FC236}">
                <a16:creationId xmlns:a16="http://schemas.microsoft.com/office/drawing/2014/main" id="{7354FE58-BECB-45C9-A1E5-96F93FB56C7A}"/>
              </a:ext>
            </a:extLst>
          </p:cNvPr>
          <p:cNvSpPr/>
          <p:nvPr/>
        </p:nvSpPr>
        <p:spPr>
          <a:xfrm>
            <a:off x="9011011" y="1367953"/>
            <a:ext cx="2065866" cy="703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Inaccuracy of velocity</a:t>
            </a:r>
            <a:endParaRPr lang="zh-TW" altLang="en-US" sz="2400" dirty="0"/>
          </a:p>
        </p:txBody>
      </p:sp>
      <p:sp>
        <p:nvSpPr>
          <p:cNvPr id="86" name="橢圓 85">
            <a:extLst>
              <a:ext uri="{FF2B5EF4-FFF2-40B4-BE49-F238E27FC236}">
                <a16:creationId xmlns:a16="http://schemas.microsoft.com/office/drawing/2014/main" id="{7053A5D7-9969-4A66-A23D-01E6AF51E749}"/>
              </a:ext>
            </a:extLst>
          </p:cNvPr>
          <p:cNvSpPr/>
          <p:nvPr/>
        </p:nvSpPr>
        <p:spPr>
          <a:xfrm>
            <a:off x="1162652"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1</a:t>
            </a:r>
            <a:endParaRPr lang="zh-TW" altLang="en-US" dirty="0">
              <a:solidFill>
                <a:schemeClr val="accent5"/>
              </a:solidFill>
            </a:endParaRPr>
          </a:p>
        </p:txBody>
      </p:sp>
      <p:sp>
        <p:nvSpPr>
          <p:cNvPr id="115" name="橢圓 114">
            <a:extLst>
              <a:ext uri="{FF2B5EF4-FFF2-40B4-BE49-F238E27FC236}">
                <a16:creationId xmlns:a16="http://schemas.microsoft.com/office/drawing/2014/main" id="{0662D17C-8166-4831-B236-46B8E0E11220}"/>
              </a:ext>
            </a:extLst>
          </p:cNvPr>
          <p:cNvSpPr/>
          <p:nvPr/>
        </p:nvSpPr>
        <p:spPr>
          <a:xfrm>
            <a:off x="4970514" y="2030740"/>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2</a:t>
            </a:r>
            <a:endParaRPr lang="zh-TW" altLang="en-US" dirty="0">
              <a:solidFill>
                <a:schemeClr val="accent5"/>
              </a:solidFill>
            </a:endParaRPr>
          </a:p>
        </p:txBody>
      </p:sp>
      <p:sp>
        <p:nvSpPr>
          <p:cNvPr id="116" name="橢圓 115">
            <a:extLst>
              <a:ext uri="{FF2B5EF4-FFF2-40B4-BE49-F238E27FC236}">
                <a16:creationId xmlns:a16="http://schemas.microsoft.com/office/drawing/2014/main" id="{AC5EF434-BAF8-4C9F-BAAC-0FFA52DFE03F}"/>
              </a:ext>
            </a:extLst>
          </p:cNvPr>
          <p:cNvSpPr/>
          <p:nvPr/>
        </p:nvSpPr>
        <p:spPr>
          <a:xfrm>
            <a:off x="8575958" y="2035639"/>
            <a:ext cx="360000" cy="360000"/>
          </a:xfrm>
          <a:prstGeom prst="ellipse">
            <a:avLst/>
          </a:prstGeom>
          <a:solidFill>
            <a:schemeClr val="bg1"/>
          </a:solidFill>
          <a:ln w="19050">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accent5"/>
                </a:solidFill>
              </a:rPr>
              <a:t>3</a:t>
            </a:r>
            <a:endParaRPr lang="zh-TW" altLang="en-US" dirty="0">
              <a:solidFill>
                <a:schemeClr val="accent5"/>
              </a:solidFill>
            </a:endParaRPr>
          </a:p>
        </p:txBody>
      </p:sp>
      <p:cxnSp>
        <p:nvCxnSpPr>
          <p:cNvPr id="117" name="直線接點 116">
            <a:extLst>
              <a:ext uri="{FF2B5EF4-FFF2-40B4-BE49-F238E27FC236}">
                <a16:creationId xmlns:a16="http://schemas.microsoft.com/office/drawing/2014/main" id="{8EF5FC96-E1B0-4178-B51E-0A50088A3C39}"/>
              </a:ext>
            </a:extLst>
          </p:cNvPr>
          <p:cNvCxnSpPr>
            <a:cxnSpLocks/>
          </p:cNvCxnSpPr>
          <p:nvPr/>
        </p:nvCxnSpPr>
        <p:spPr>
          <a:xfrm>
            <a:off x="7983940" y="1503398"/>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31021D61-2379-4F17-8572-0202F11936CD}"/>
              </a:ext>
            </a:extLst>
          </p:cNvPr>
          <p:cNvCxnSpPr>
            <a:cxnSpLocks/>
          </p:cNvCxnSpPr>
          <p:nvPr/>
        </p:nvCxnSpPr>
        <p:spPr>
          <a:xfrm>
            <a:off x="4528870" y="1563426"/>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18A327F-B18D-4D09-B688-57E56ACDE1AC}"/>
              </a:ext>
            </a:extLst>
          </p:cNvPr>
          <p:cNvCxnSpPr/>
          <p:nvPr/>
        </p:nvCxnSpPr>
        <p:spPr>
          <a:xfrm>
            <a:off x="6289288" y="4604031"/>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74B264D0-52F5-4933-8137-067FFF250C5B}"/>
                  </a:ext>
                </a:extLst>
              </p:cNvPr>
              <p:cNvSpPr txBox="1"/>
              <p:nvPr/>
            </p:nvSpPr>
            <p:spPr>
              <a:xfrm>
                <a:off x="5935249" y="4869875"/>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xmlns="">
          <p:sp>
            <p:nvSpPr>
              <p:cNvPr id="89" name="文字方塊 88">
                <a:extLst>
                  <a:ext uri="{FF2B5EF4-FFF2-40B4-BE49-F238E27FC236}">
                    <a16:creationId xmlns:a16="http://schemas.microsoft.com/office/drawing/2014/main" id="{74B264D0-52F5-4933-8137-067FFF250C5B}"/>
                  </a:ext>
                </a:extLst>
              </p:cNvPr>
              <p:cNvSpPr txBox="1">
                <a:spLocks noRot="1" noChangeAspect="1" noMove="1" noResize="1" noEditPoints="1" noAdjustHandles="1" noChangeArrowheads="1" noChangeShapeType="1" noTextEdit="1"/>
              </p:cNvSpPr>
              <p:nvPr/>
            </p:nvSpPr>
            <p:spPr>
              <a:xfrm>
                <a:off x="5935249" y="4869875"/>
                <a:ext cx="1705272" cy="369332"/>
              </a:xfrm>
              <a:prstGeom prst="rect">
                <a:avLst/>
              </a:prstGeom>
              <a:blipFill>
                <a:blip r:embed="rId10"/>
                <a:stretch>
                  <a:fillRect l="-3226" t="-10000" b="-26667"/>
                </a:stretch>
              </a:blipFill>
            </p:spPr>
            <p:txBody>
              <a:bodyPr/>
              <a:lstStyle/>
              <a:p>
                <a:r>
                  <a:rPr lang="zh-TW" altLang="en-US">
                    <a:noFill/>
                  </a:rPr>
                  <a:t> </a:t>
                </a:r>
              </a:p>
            </p:txBody>
          </p:sp>
        </mc:Fallback>
      </mc:AlternateContent>
      <p:cxnSp>
        <p:nvCxnSpPr>
          <p:cNvPr id="122" name="直線接點 121">
            <a:extLst>
              <a:ext uri="{FF2B5EF4-FFF2-40B4-BE49-F238E27FC236}">
                <a16:creationId xmlns:a16="http://schemas.microsoft.com/office/drawing/2014/main" id="{3656D621-A3F7-4930-A261-BE9010328DC8}"/>
              </a:ext>
            </a:extLst>
          </p:cNvPr>
          <p:cNvCxnSpPr/>
          <p:nvPr/>
        </p:nvCxnSpPr>
        <p:spPr>
          <a:xfrm>
            <a:off x="9893726" y="5060218"/>
            <a:ext cx="137888" cy="33633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AC728061-89B3-4909-A42D-33E6ABE1FE05}"/>
                  </a:ext>
                </a:extLst>
              </p:cNvPr>
              <p:cNvSpPr txBox="1"/>
              <p:nvPr/>
            </p:nvSpPr>
            <p:spPr>
              <a:xfrm>
                <a:off x="9539687" y="5326062"/>
                <a:ext cx="1705272" cy="369332"/>
              </a:xfrm>
              <a:prstGeom prst="rect">
                <a:avLst/>
              </a:prstGeom>
              <a:noFill/>
            </p:spPr>
            <p:txBody>
              <a:bodyPr wrap="square" rtlCol="0">
                <a:spAutoFit/>
              </a:bodyPr>
              <a:lstStyle/>
              <a:p>
                <a:r>
                  <a:rPr lang="en-US" altLang="zh-TW" dirty="0"/>
                  <a:t>Expanded </a:t>
                </a:r>
                <a14:m>
                  <m:oMath xmlns:m="http://schemas.openxmlformats.org/officeDocument/2006/math">
                    <m:r>
                      <a:rPr lang="en-US" altLang="zh-TW" b="0" i="1" smtClean="0">
                        <a:latin typeface="Cambria Math" panose="02040503050406030204" pitchFamily="18" charset="0"/>
                      </a:rPr>
                      <m:t>𝑉𝑂</m:t>
                    </m:r>
                  </m:oMath>
                </a14:m>
                <a:endParaRPr lang="zh-TW" altLang="en-US" dirty="0"/>
              </a:p>
            </p:txBody>
          </p:sp>
        </mc:Choice>
        <mc:Fallback xmlns="">
          <p:sp>
            <p:nvSpPr>
              <p:cNvPr id="123" name="文字方塊 122">
                <a:extLst>
                  <a:ext uri="{FF2B5EF4-FFF2-40B4-BE49-F238E27FC236}">
                    <a16:creationId xmlns:a16="http://schemas.microsoft.com/office/drawing/2014/main" id="{AC728061-89B3-4909-A42D-33E6ABE1FE05}"/>
                  </a:ext>
                </a:extLst>
              </p:cNvPr>
              <p:cNvSpPr txBox="1">
                <a:spLocks noRot="1" noChangeAspect="1" noMove="1" noResize="1" noEditPoints="1" noAdjustHandles="1" noChangeArrowheads="1" noChangeShapeType="1" noTextEdit="1"/>
              </p:cNvSpPr>
              <p:nvPr/>
            </p:nvSpPr>
            <p:spPr>
              <a:xfrm>
                <a:off x="9539687" y="5326062"/>
                <a:ext cx="1705272" cy="369332"/>
              </a:xfrm>
              <a:prstGeom prst="rect">
                <a:avLst/>
              </a:prstGeom>
              <a:blipFill>
                <a:blip r:embed="rId11"/>
                <a:stretch>
                  <a:fillRect l="-3214" t="-1000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850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9</a:t>
            </a:fld>
            <a:endParaRPr lang="zh-TW" altLang="en-US" sz="3200" dirty="0">
              <a:solidFill>
                <a:srgbClr val="6633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Math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21461</TotalTime>
  <Words>8552</Words>
  <Application>Microsoft Office PowerPoint</Application>
  <PresentationFormat>寬螢幕</PresentationFormat>
  <Paragraphs>752</Paragraphs>
  <Slides>30</Slides>
  <Notes>26</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30</vt:i4>
      </vt:variant>
    </vt:vector>
  </HeadingPairs>
  <TitlesOfParts>
    <vt:vector size="39" baseType="lpstr">
      <vt:lpstr>Noto Sans CJK TC Regular</vt:lpstr>
      <vt:lpstr>Noto Sans TC</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Methods of Local Planning</vt:lpstr>
      <vt:lpstr>Conventional VO method</vt:lpstr>
      <vt:lpstr>Velocity Obstacle (VO)</vt:lpstr>
      <vt:lpstr>Reshape Velocity Obstacle</vt:lpstr>
      <vt:lpstr>Concept of MPC</vt:lpstr>
      <vt:lpstr>Structure of Proposed Method</vt:lpstr>
      <vt:lpstr>Prediction</vt:lpstr>
      <vt:lpstr>Prediction—Example </vt:lpstr>
      <vt:lpstr>Optimization</vt:lpstr>
      <vt:lpstr>Constraints</vt:lpstr>
      <vt:lpstr>Tested Holonomic Robot</vt:lpstr>
      <vt:lpstr>Experiments</vt:lpstr>
      <vt:lpstr>How to Evaluate?</vt:lpstr>
      <vt:lpstr>Results</vt:lpstr>
      <vt:lpstr>Experiment 2</vt:lpstr>
      <vt:lpstr>Contribution</vt:lpstr>
      <vt:lpstr>Future works</vt:lpstr>
      <vt:lpstr>PowerPoint 簡報</vt:lpstr>
      <vt:lpstr>Motion Planning</vt:lpstr>
      <vt:lpstr>Local Planning</vt:lpstr>
      <vt:lpstr>Introduction of Path Planning</vt:lpstr>
      <vt:lpstr>Conventional VO method</vt:lpstr>
      <vt:lpstr>Structure of proposed method</vt:lpstr>
      <vt:lpstr>Optimization step</vt:lpstr>
      <vt:lpstr>Tested AMR</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wangia@solab.me.ntu.edu.tw</cp:lastModifiedBy>
  <cp:revision>315</cp:revision>
  <dcterms:created xsi:type="dcterms:W3CDTF">2025-03-02T07:37:30Z</dcterms:created>
  <dcterms:modified xsi:type="dcterms:W3CDTF">2025-04-10T04:11:01Z</dcterms:modified>
</cp:coreProperties>
</file>